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70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</p:sldIdLst>
  <p:sldSz cx="9144000" cy="6858000" type="screen4x3"/>
  <p:notesSz cx="6797675" cy="987425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7" autoAdjust="0"/>
    <p:restoredTop sz="94709" autoAdjust="0"/>
  </p:normalViewPr>
  <p:slideViewPr>
    <p:cSldViewPr>
      <p:cViewPr varScale="1">
        <p:scale>
          <a:sx n="56" d="100"/>
          <a:sy n="56" d="100"/>
        </p:scale>
        <p:origin x="-109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AB448F-CD37-4615-B54B-72E2394A3CA0}" type="datetimeFigureOut">
              <a:rPr lang="ar-EG" smtClean="0"/>
              <a:t>12/01/1441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51275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678643-B6CB-416E-BBE2-ABD66CCDD22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393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التقرير </a:t>
            </a:r>
            <a:r>
              <a:rPr lang="ar-EG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الفنى</a:t>
            </a:r>
            <a:r>
              <a:rPr lang="ar-E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للبعثة</a:t>
            </a:r>
            <a:endParaRPr lang="ar-E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340768"/>
            <a:ext cx="7524328" cy="5229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ar-EG" sz="800" dirty="0">
              <a:latin typeface="ae_Khalid" pitchFamily="18" charset="-78"/>
              <a:cs typeface="ae_Khalid" pitchFamily="18" charset="-78"/>
            </a:endParaRPr>
          </a:p>
          <a:p>
            <a:pPr marL="0" indent="0" algn="ctr">
              <a:buNone/>
            </a:pPr>
            <a:r>
              <a:rPr lang="ar-EG" b="1" u="sng" dirty="0" smtClean="0"/>
              <a:t>الدول المشاركة </a:t>
            </a:r>
            <a:r>
              <a:rPr lang="ar-EG" b="1" u="sng" dirty="0" err="1" smtClean="0"/>
              <a:t>فى</a:t>
            </a:r>
            <a:r>
              <a:rPr lang="ar-EG" b="1" u="sng" dirty="0" smtClean="0"/>
              <a:t> الدورة</a:t>
            </a:r>
          </a:p>
          <a:p>
            <a:endParaRPr lang="ar-EG" dirty="0" smtClean="0"/>
          </a:p>
          <a:p>
            <a:r>
              <a:rPr lang="ar-EG" b="1" u="sng" dirty="0" smtClean="0"/>
              <a:t>شارك </a:t>
            </a:r>
            <a:r>
              <a:rPr lang="ar-EG" b="1" u="sng" dirty="0" err="1" smtClean="0"/>
              <a:t>فى</a:t>
            </a:r>
            <a:r>
              <a:rPr lang="ar-EG" b="1" u="sng" dirty="0" smtClean="0"/>
              <a:t> الدورة عدد (53 ) دولة افريقية بيانهم </a:t>
            </a:r>
            <a:r>
              <a:rPr lang="ar-EG" b="1" u="sng" dirty="0" err="1" smtClean="0"/>
              <a:t>كالتالى</a:t>
            </a:r>
            <a:r>
              <a:rPr lang="ar-EG" b="1" u="sng" dirty="0" smtClean="0"/>
              <a:t> : </a:t>
            </a:r>
          </a:p>
          <a:p>
            <a:pPr marL="0" indent="0" algn="just">
              <a:buNone/>
            </a:pPr>
            <a:r>
              <a:rPr lang="ar-EG" b="1" dirty="0" smtClean="0"/>
              <a:t>الجزائر - أنغولا - بنين - بوتسوانا - بوركينا فاسو - بوروندي - الكاميرون - الرأس الأخضر - جمهورية إفريقيا الوسطى - تشاد -جمهورية الكونغو الديمقراطية - جيبوتي - مصر - غينيا الاستوائية - إريتريا - إثيوبيا - جابون - غامبيا - غانا - غينيا - غينيا بيساو - كوت ديفوار - كينيا - ليسوتو - ليبيريا - ليبيا - مدغشقر - مالاوي - مالي - موريتانيا - موريشيوس - المغرب - النيجر - نيجيريا - رواندا - السنغال - سيشل - سيراليون - الصومال - جنوب أفريقيا - السودان - سوازيلاند - تنزانيا - توغو - تونس - أوغندا - زامبيا – زيمبابوي – الجمهورية الصحراوية – </a:t>
            </a:r>
            <a:r>
              <a:rPr lang="ar-EG" b="1" dirty="0" err="1" smtClean="0"/>
              <a:t>سويزلاند</a:t>
            </a:r>
            <a:r>
              <a:rPr lang="ar-EG" b="1" dirty="0" smtClean="0"/>
              <a:t> – ساو تومي وبرينسيب – جنوب السودان – كينيا.</a:t>
            </a:r>
          </a:p>
          <a:p>
            <a:r>
              <a:rPr lang="ar-EG" b="1" dirty="0" smtClean="0"/>
              <a:t>و لم تشارك دولة جزر القمر </a:t>
            </a:r>
            <a:r>
              <a:rPr lang="ar-EG" b="1" dirty="0" err="1" smtClean="0"/>
              <a:t>فى</a:t>
            </a:r>
            <a:r>
              <a:rPr lang="ar-EG" b="1" dirty="0" smtClean="0"/>
              <a:t> الدورة .</a:t>
            </a:r>
          </a:p>
          <a:p>
            <a:endParaRPr lang="ar-EG" dirty="0" smtClean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49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الألعاب المؤهلة لدورة الألعاب الأولمبية طوكيو 2020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EG" sz="800" dirty="0" smtClean="0">
              <a:latin typeface="ae_Khalid" pitchFamily="18" charset="-78"/>
              <a:cs typeface="ae_Khalid" pitchFamily="18" charset="-78"/>
            </a:endParaRPr>
          </a:p>
          <a:p>
            <a:pPr marL="0" indent="0" algn="just">
              <a:buNone/>
            </a:pPr>
            <a:r>
              <a:rPr lang="ar-EG" sz="2400" dirty="0" smtClean="0"/>
              <a:t>كما </a:t>
            </a:r>
            <a:r>
              <a:rPr lang="ar-EG" sz="2400" dirty="0"/>
              <a:t>أضيف نقاط </a:t>
            </a:r>
            <a:r>
              <a:rPr lang="ar-EG" sz="2400" dirty="0" err="1"/>
              <a:t>فى</a:t>
            </a:r>
            <a:r>
              <a:rPr lang="ar-EG" sz="2400" dirty="0"/>
              <a:t> الترتيب </a:t>
            </a:r>
            <a:r>
              <a:rPr lang="ar-EG" sz="2400" dirty="0" err="1"/>
              <a:t>الأفريقى</a:t>
            </a:r>
            <a:r>
              <a:rPr lang="ar-EG" sz="2400" dirty="0"/>
              <a:t> </a:t>
            </a:r>
            <a:r>
              <a:rPr lang="ar-EG" sz="2400" dirty="0" err="1"/>
              <a:t>والدولى</a:t>
            </a:r>
            <a:r>
              <a:rPr lang="ar-EG" sz="2400" dirty="0"/>
              <a:t> للاعبين المصريين المشاركين </a:t>
            </a:r>
            <a:r>
              <a:rPr lang="ar-EG" sz="2400" dirty="0" err="1"/>
              <a:t>فى</a:t>
            </a:r>
            <a:r>
              <a:rPr lang="ar-EG" sz="2400" dirty="0"/>
              <a:t> الألعاب </a:t>
            </a:r>
            <a:r>
              <a:rPr lang="ar-EG" sz="2400" dirty="0" err="1"/>
              <a:t>التالية:التايكوندو</a:t>
            </a:r>
            <a:r>
              <a:rPr lang="ar-EG" sz="2400" dirty="0"/>
              <a:t> - الجودو - السلاح - </a:t>
            </a:r>
            <a:r>
              <a:rPr lang="ar-EG" sz="2400" dirty="0" err="1"/>
              <a:t>الثلاثى</a:t>
            </a:r>
            <a:r>
              <a:rPr lang="ar-EG" sz="2400" dirty="0"/>
              <a:t> - رفع الأثقال و بيانهم </a:t>
            </a:r>
            <a:r>
              <a:rPr lang="ar-EG" sz="2400" dirty="0" err="1"/>
              <a:t>كالتالى</a:t>
            </a:r>
            <a:r>
              <a:rPr lang="ar-EG" sz="2400" dirty="0"/>
              <a:t>: </a:t>
            </a:r>
            <a:endParaRPr lang="ar-EG" sz="2400" dirty="0" smtClean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95068"/>
              </p:ext>
            </p:extLst>
          </p:nvPr>
        </p:nvGraphicFramePr>
        <p:xfrm>
          <a:off x="826618" y="2276872"/>
          <a:ext cx="7632848" cy="29800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26560"/>
                <a:gridCol w="1045646"/>
                <a:gridCol w="2383037"/>
                <a:gridCol w="3677605"/>
              </a:tblGrid>
              <a:tr h="305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</a:rPr>
                        <a:t>م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الإتحاد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السباق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smtClean="0">
                          <a:effectLst/>
                        </a:rPr>
                        <a:t>البيان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</a:tr>
              <a:tr h="32668"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التايكوندو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200">
                          <a:effectLst/>
                        </a:rPr>
                        <a:t>رجال ( -58كجم – 68كجم -80كجم +80كجم </a:t>
                      </a:r>
                      <a:endParaRPr lang="en-US" sz="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smtClean="0">
                          <a:effectLst/>
                        </a:rPr>
                        <a:t>اضافة نقاط الى اللاعبين فى الترتيب الأولمبى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</a:tr>
              <a:tr h="728894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</a:rPr>
                        <a:t>سيدات ( -49كجم -57كجم -67كجم +67 كجم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720080"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الجودو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</a:rPr>
                        <a:t>رجال (873كجم –81كجم -90كجم -100كجم 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smtClean="0">
                          <a:effectLst/>
                        </a:rPr>
                        <a:t>اضافة نقاط الى اللاعبين فى الترتيب الدولى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</a:tr>
              <a:tr h="432048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سيدات ( -57 كجم +78 كجم )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432048"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</a:rPr>
                        <a:t>السلاح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شيش - سيف- سيف مبارزة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smtClean="0">
                          <a:effectLst/>
                        </a:rPr>
                        <a:t>اضافة نقاط الى الترتيب الأفريقيى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</a:tr>
              <a:tr h="36004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</a:rPr>
                        <a:t>شيش- سيف- سيف مبارزة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dirty="0" smtClean="0">
                          <a:effectLst/>
                        </a:rPr>
                        <a:t>اضافة نقاط الى الترتيب </a:t>
                      </a:r>
                      <a:r>
                        <a:rPr lang="ar-EG" sz="1800" dirty="0" err="1" smtClean="0">
                          <a:effectLst/>
                        </a:rPr>
                        <a:t>الأفريقى</a:t>
                      </a:r>
                      <a:r>
                        <a:rPr lang="ar-EG" sz="18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021676" y="5301208"/>
            <a:ext cx="7229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/>
              <a:t>	</a:t>
            </a:r>
            <a:r>
              <a:rPr lang="ar-EG" b="1" dirty="0">
                <a:cs typeface="PT Bold Heading" pitchFamily="2" charset="-78"/>
              </a:rPr>
              <a:t>موقف </a:t>
            </a:r>
            <a:r>
              <a:rPr lang="ar-EG" b="1" dirty="0" err="1">
                <a:cs typeface="PT Bold Heading" pitchFamily="2" charset="-78"/>
              </a:rPr>
              <a:t>الأتحادات</a:t>
            </a:r>
            <a:r>
              <a:rPr lang="ar-EG" b="1" dirty="0">
                <a:cs typeface="PT Bold Heading" pitchFamily="2" charset="-78"/>
              </a:rPr>
              <a:t> المصرية </a:t>
            </a:r>
            <a:r>
              <a:rPr lang="ar-EG" b="1" dirty="0" err="1">
                <a:cs typeface="PT Bold Heading" pitchFamily="2" charset="-78"/>
              </a:rPr>
              <a:t>التى</a:t>
            </a:r>
            <a:r>
              <a:rPr lang="ar-EG" b="1" dirty="0">
                <a:cs typeface="PT Bold Heading" pitchFamily="2" charset="-78"/>
              </a:rPr>
              <a:t> لم </a:t>
            </a:r>
            <a:r>
              <a:rPr lang="ar-EG" b="1" dirty="0" err="1">
                <a:cs typeface="PT Bold Heading" pitchFamily="2" charset="-78"/>
              </a:rPr>
              <a:t>تتاهل</a:t>
            </a:r>
            <a:r>
              <a:rPr lang="ar-EG" b="1" dirty="0">
                <a:cs typeface="PT Bold Heading" pitchFamily="2" charset="-78"/>
              </a:rPr>
              <a:t> </a:t>
            </a:r>
            <a:r>
              <a:rPr lang="ar-EG" b="1" dirty="0" err="1">
                <a:cs typeface="PT Bold Heading" pitchFamily="2" charset="-78"/>
              </a:rPr>
              <a:t>فى</a:t>
            </a:r>
            <a:r>
              <a:rPr lang="ar-EG" b="1" dirty="0">
                <a:cs typeface="PT Bold Heading" pitchFamily="2" charset="-78"/>
              </a:rPr>
              <a:t> دورة طوكيو 2020 </a:t>
            </a:r>
          </a:p>
          <a:p>
            <a:r>
              <a:rPr lang="ar-EG" b="1" dirty="0" smtClean="0">
                <a:cs typeface="PT Bold Heading" pitchFamily="2" charset="-78"/>
              </a:rPr>
              <a:t>	     ولم </a:t>
            </a:r>
            <a:r>
              <a:rPr lang="ar-EG" b="1" dirty="0">
                <a:cs typeface="PT Bold Heading" pitchFamily="2" charset="-78"/>
              </a:rPr>
              <a:t>يتأهل </a:t>
            </a:r>
            <a:r>
              <a:rPr lang="ar-EG" b="1" dirty="0" err="1">
                <a:cs typeface="PT Bold Heading" pitchFamily="2" charset="-78"/>
              </a:rPr>
              <a:t>أى</a:t>
            </a:r>
            <a:r>
              <a:rPr lang="ar-EG" b="1" dirty="0">
                <a:cs typeface="PT Bold Heading" pitchFamily="2" charset="-78"/>
              </a:rPr>
              <a:t> لاعب من </a:t>
            </a:r>
            <a:r>
              <a:rPr lang="ar-EG" b="1" dirty="0" err="1">
                <a:cs typeface="PT Bold Heading" pitchFamily="2" charset="-78"/>
              </a:rPr>
              <a:t>إتحادى</a:t>
            </a:r>
            <a:r>
              <a:rPr lang="ar-EG" b="1" dirty="0">
                <a:cs typeface="PT Bold Heading" pitchFamily="2" charset="-78"/>
              </a:rPr>
              <a:t> ألعاب القوى – </a:t>
            </a:r>
            <a:r>
              <a:rPr lang="ar-EG" b="1" dirty="0" err="1">
                <a:cs typeface="PT Bold Heading" pitchFamily="2" charset="-78"/>
              </a:rPr>
              <a:t>الكانوى</a:t>
            </a:r>
            <a:r>
              <a:rPr lang="ar-EG" b="1" dirty="0">
                <a:cs typeface="PT Bold Heading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5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ميداليات الدورة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EG" sz="800" dirty="0" smtClean="0">
              <a:latin typeface="ae_Khalid" pitchFamily="18" charset="-78"/>
              <a:cs typeface="ae_Khalid" pitchFamily="18" charset="-78"/>
            </a:endParaRPr>
          </a:p>
          <a:p>
            <a:pPr lvl="0"/>
            <a:r>
              <a:rPr lang="ar-EG" sz="2200" b="1" dirty="0" err="1"/>
              <a:t>أجمالى</a:t>
            </a:r>
            <a:r>
              <a:rPr lang="ar-EG" sz="2200" b="1" dirty="0"/>
              <a:t> الميداليات </a:t>
            </a:r>
            <a:r>
              <a:rPr lang="ar-EG" sz="2200" b="1" dirty="0" err="1"/>
              <a:t>التى</a:t>
            </a:r>
            <a:r>
              <a:rPr lang="ar-EG" sz="2200" b="1" dirty="0"/>
              <a:t> تحققت </a:t>
            </a:r>
            <a:r>
              <a:rPr lang="ar-EG" sz="2200" b="1" dirty="0" err="1"/>
              <a:t>فى</a:t>
            </a:r>
            <a:r>
              <a:rPr lang="ar-EG" sz="2200" b="1" dirty="0"/>
              <a:t> الدورة </a:t>
            </a:r>
            <a:r>
              <a:rPr lang="ar-EG" sz="2200" b="1" dirty="0" err="1"/>
              <a:t>فى</a:t>
            </a:r>
            <a:r>
              <a:rPr lang="ar-EG" sz="2200" b="1" dirty="0"/>
              <a:t> جميع الألعاب (مرفق 4)</a:t>
            </a:r>
            <a:endParaRPr lang="en-US" sz="2200" dirty="0"/>
          </a:p>
          <a:p>
            <a:r>
              <a:rPr lang="ar-EG" sz="2200" dirty="0" err="1"/>
              <a:t>الإجمالى</a:t>
            </a:r>
            <a:r>
              <a:rPr lang="ar-EG" sz="2200" dirty="0"/>
              <a:t> العام لميداليات الدورة هو 1113 ميدالية متنوعة (341 ذهب + 341 فضة + 431 برونز)  </a:t>
            </a:r>
            <a:endParaRPr lang="en-US" sz="2200" dirty="0"/>
          </a:p>
          <a:p>
            <a:pPr lvl="0"/>
            <a:r>
              <a:rPr lang="ar-EG" sz="2200" b="1" dirty="0" err="1"/>
              <a:t>اجمالى</a:t>
            </a:r>
            <a:r>
              <a:rPr lang="ar-EG" sz="2200" b="1" dirty="0"/>
              <a:t> الميداليات </a:t>
            </a:r>
            <a:r>
              <a:rPr lang="ar-EG" sz="2200" b="1" dirty="0" err="1"/>
              <a:t>التى</a:t>
            </a:r>
            <a:r>
              <a:rPr lang="ar-EG" sz="2200" b="1" dirty="0"/>
              <a:t> نافست عليها مصر ( مرفق 5) </a:t>
            </a:r>
            <a:endParaRPr lang="en-US" sz="2200" dirty="0"/>
          </a:p>
          <a:p>
            <a:r>
              <a:rPr lang="ar-EG" sz="2200" dirty="0"/>
              <a:t>نافست مصر على </a:t>
            </a:r>
            <a:r>
              <a:rPr lang="ar-EG" sz="2200" dirty="0" err="1"/>
              <a:t>إجمالى</a:t>
            </a:r>
            <a:r>
              <a:rPr lang="ar-EG" sz="2200" dirty="0"/>
              <a:t> 1071 ميدالية متنوعة (327 ذهب + 327 فضة + 417 برونز).</a:t>
            </a:r>
            <a:endParaRPr lang="en-US" sz="2200" dirty="0"/>
          </a:p>
          <a:p>
            <a:pPr lvl="0"/>
            <a:r>
              <a:rPr lang="ar-EG" sz="2200" b="1" dirty="0"/>
              <a:t>الترتيب العام  للدول </a:t>
            </a:r>
            <a:r>
              <a:rPr lang="ar-EG" sz="2200" b="1" dirty="0" err="1"/>
              <a:t>التى</a:t>
            </a:r>
            <a:r>
              <a:rPr lang="ar-EG" sz="2200" b="1" dirty="0"/>
              <a:t> حصلت على ميداليات </a:t>
            </a:r>
            <a:r>
              <a:rPr lang="ar-EG" sz="2200" b="1" dirty="0" err="1"/>
              <a:t>فى</a:t>
            </a:r>
            <a:r>
              <a:rPr lang="ar-EG" sz="2200" b="1" dirty="0"/>
              <a:t> الدورة ( مرفق 6) </a:t>
            </a:r>
            <a:endParaRPr lang="en-US" sz="2200" dirty="0"/>
          </a:p>
          <a:p>
            <a:pPr lvl="0"/>
            <a:r>
              <a:rPr lang="ar-EG" sz="2200" b="1" dirty="0"/>
              <a:t>بيان </a:t>
            </a:r>
            <a:r>
              <a:rPr lang="ar-EG" sz="2200" b="1" dirty="0" err="1"/>
              <a:t>تفصيلى</a:t>
            </a:r>
            <a:r>
              <a:rPr lang="ar-EG" sz="2200" b="1" dirty="0"/>
              <a:t> بالميداليات </a:t>
            </a:r>
            <a:r>
              <a:rPr lang="ar-EG" sz="2200" b="1" dirty="0" err="1"/>
              <a:t>التى</a:t>
            </a:r>
            <a:r>
              <a:rPr lang="ar-EG" sz="2200" b="1" dirty="0"/>
              <a:t> حققها اللاعبون و اللاعبات المصريين </a:t>
            </a:r>
            <a:r>
              <a:rPr lang="ar-EG" sz="2200" b="1" dirty="0" err="1"/>
              <a:t>فى</a:t>
            </a:r>
            <a:r>
              <a:rPr lang="ar-EG" sz="2200" b="1" dirty="0"/>
              <a:t> الدورة ( مرفق 7) </a:t>
            </a:r>
            <a:endParaRPr lang="en-US" sz="2200" dirty="0"/>
          </a:p>
          <a:p>
            <a:r>
              <a:rPr lang="ar-EG" sz="2200" dirty="0" smtClean="0"/>
              <a:t>تفوقت </a:t>
            </a:r>
            <a:r>
              <a:rPr lang="ar-EG" sz="2200" dirty="0"/>
              <a:t>اللاعبات على اللاعبين </a:t>
            </a:r>
            <a:r>
              <a:rPr lang="ar-EG" sz="2200" dirty="0" err="1"/>
              <a:t>فى</a:t>
            </a:r>
            <a:r>
              <a:rPr lang="ar-EG" sz="2200" dirty="0"/>
              <a:t> تحقيق الميداليات الذهبية و الفضية و </a:t>
            </a:r>
            <a:r>
              <a:rPr lang="ar-EG" sz="2200" dirty="0" err="1"/>
              <a:t>الرونزية</a:t>
            </a:r>
            <a:r>
              <a:rPr lang="ar-EG" sz="2200" dirty="0"/>
              <a:t> وفقا لعدد المشاركين وقد جاء البيان وفقا </a:t>
            </a:r>
            <a:r>
              <a:rPr lang="ar-EG" sz="2200" dirty="0" err="1"/>
              <a:t>للتالى</a:t>
            </a:r>
            <a:r>
              <a:rPr lang="ar-EG" sz="2200" dirty="0"/>
              <a:t>: </a:t>
            </a:r>
            <a:endParaRPr lang="en-US" sz="2200" dirty="0"/>
          </a:p>
          <a:p>
            <a:endParaRPr lang="en-US" dirty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18383"/>
              </p:ext>
            </p:extLst>
          </p:nvPr>
        </p:nvGraphicFramePr>
        <p:xfrm>
          <a:off x="755576" y="4869160"/>
          <a:ext cx="7640361" cy="74789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15813"/>
                <a:gridCol w="1022280"/>
                <a:gridCol w="802238"/>
                <a:gridCol w="1208705"/>
                <a:gridCol w="802238"/>
                <a:gridCol w="1208705"/>
                <a:gridCol w="802238"/>
                <a:gridCol w="1178144"/>
              </a:tblGrid>
              <a:tr h="219075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الميداليات الذهبية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الميداليات الفضة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الميداليات البرونزية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المجموع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رجال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سيدات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رجال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سيدات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رجال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سيدات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رجال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سيدات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30%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35%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26.2%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38.3%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21.7%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24.1%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78.2%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98.3%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5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ميداليات الدورة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 fontScale="92500" lnSpcReduction="10000"/>
          </a:bodyPr>
          <a:lstStyle/>
          <a:p>
            <a:r>
              <a:rPr lang="ar-EG" dirty="0"/>
              <a:t>-	عدد الميداليات الفضة المحققة و كان من الممكن ان تكون ذهبية ( مرفق 8) </a:t>
            </a:r>
          </a:p>
          <a:p>
            <a:pPr algn="just"/>
            <a:r>
              <a:rPr lang="ar-EG" dirty="0"/>
              <a:t>بالتحليل </a:t>
            </a:r>
            <a:r>
              <a:rPr lang="ar-EG" dirty="0" err="1"/>
              <a:t>الفنى</a:t>
            </a:r>
            <a:r>
              <a:rPr lang="ar-EG" dirty="0"/>
              <a:t> للنتائج المحققة </a:t>
            </a:r>
            <a:r>
              <a:rPr lang="ar-EG" dirty="0" err="1"/>
              <a:t>فى</a:t>
            </a:r>
            <a:r>
              <a:rPr lang="ar-EG" dirty="0"/>
              <a:t> الألعاب الرقمية ( العاب القوى – </a:t>
            </a:r>
            <a:r>
              <a:rPr lang="ar-EG" dirty="0" err="1"/>
              <a:t>الكانوى</a:t>
            </a:r>
            <a:r>
              <a:rPr lang="ar-EG" dirty="0"/>
              <a:t> – الفروسية – التجديف – السباحة – رفع الأثقال) للاعبين المصريين الذين حققوا ميداليات فضية تبين أن هناك عدد (25) ميدالية فضية كانت قريبة من المركز الأول و الميدالية الذهبية . </a:t>
            </a:r>
          </a:p>
          <a:p>
            <a:endParaRPr lang="ar-EG" dirty="0" smtClean="0"/>
          </a:p>
          <a:p>
            <a:endParaRPr lang="ar-EG" dirty="0"/>
          </a:p>
          <a:p>
            <a:endParaRPr lang="ar-EG" dirty="0" smtClean="0"/>
          </a:p>
          <a:p>
            <a:endParaRPr lang="ar-EG" dirty="0"/>
          </a:p>
          <a:p>
            <a:r>
              <a:rPr lang="ar-EG" dirty="0"/>
              <a:t>-	المسابقة </a:t>
            </a:r>
            <a:r>
              <a:rPr lang="ar-EG" dirty="0" err="1"/>
              <a:t>التى</a:t>
            </a:r>
            <a:r>
              <a:rPr lang="ar-EG" dirty="0"/>
              <a:t> شاركت فيها مصر و لم تحصل على ميدالية </a:t>
            </a:r>
          </a:p>
          <a:p>
            <a:endParaRPr lang="en-US" dirty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76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ميداليات الدورة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EG" sz="100" dirty="0"/>
          </a:p>
          <a:p>
            <a:pPr marL="0" indent="0" algn="ctr">
              <a:buNone/>
            </a:pPr>
            <a:r>
              <a:rPr lang="ar-EG" dirty="0" smtClean="0"/>
              <a:t>المسابقات </a:t>
            </a:r>
            <a:r>
              <a:rPr lang="ar-EG" dirty="0" err="1"/>
              <a:t>التى</a:t>
            </a:r>
            <a:r>
              <a:rPr lang="ar-EG" dirty="0"/>
              <a:t> شاركت فيها مصر و لم تحصل على ميدالية </a:t>
            </a:r>
          </a:p>
          <a:p>
            <a:endParaRPr lang="en-US" dirty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020946"/>
              </p:ext>
            </p:extLst>
          </p:nvPr>
        </p:nvGraphicFramePr>
        <p:xfrm>
          <a:off x="229920" y="1738825"/>
          <a:ext cx="8504802" cy="48768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19710"/>
                <a:gridCol w="1180033"/>
                <a:gridCol w="1198321"/>
                <a:gridCol w="5706738"/>
              </a:tblGrid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م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الأتحاد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عدد المسابقات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البيان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السباحة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50م صدر سيدات – 200م ظهر سيدات – 400م متنوع سيدات – 200م متنوع سيدات – 100م ظهر سيدات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العاب القوى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17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رمح رجال – 800 م جرى رجال – 1500 جرى رجال – وثب طويل رجال – 3000م موانع رجال – 20كم مشى رجال – 110م /ح رجال – نصف ماراثون رجال – رمى قرص رجال – 100م /ح سيدات – وثب </a:t>
                      </a:r>
                      <a:r>
                        <a:rPr lang="ar-EG" sz="1600" b="1" dirty="0" err="1">
                          <a:effectLst/>
                        </a:rPr>
                        <a:t>ثلاثى</a:t>
                      </a:r>
                      <a:r>
                        <a:rPr lang="ar-EG" sz="1600" b="1" dirty="0">
                          <a:effectLst/>
                        </a:rPr>
                        <a:t> سيدات – وثب </a:t>
                      </a:r>
                      <a:r>
                        <a:rPr lang="ar-EG" sz="1600" b="1" dirty="0" err="1">
                          <a:effectLst/>
                        </a:rPr>
                        <a:t>عالى</a:t>
                      </a:r>
                      <a:r>
                        <a:rPr lang="ar-EG" sz="1600" b="1" dirty="0">
                          <a:effectLst/>
                        </a:rPr>
                        <a:t> سيدات – مطرقة سيدات – </a:t>
                      </a:r>
                      <a:r>
                        <a:rPr lang="ar-EG" sz="1600" b="1" dirty="0" err="1">
                          <a:effectLst/>
                        </a:rPr>
                        <a:t>سباعى</a:t>
                      </a:r>
                      <a:r>
                        <a:rPr lang="ar-EG" sz="1600" b="1" dirty="0">
                          <a:effectLst/>
                        </a:rPr>
                        <a:t> سيدات- 400م سيدات – 20كم مشى سيدات – 4×100 تتابع سيدات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المصارعة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68 كجم حرة سيدات – 62 كجم حرة سيدات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التايكوندو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-58 كجم رجال - -63كجم رجال - - 80كجم رجال – 46 كجم سيدات – 53 كجم سيدات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التجديف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فردى اسكيف خفيف سيدات 500 م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6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الكاراتيه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كوموتيه جماعى سيدات – 84كجم رجال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7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الجودو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7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 rtl="1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EG" sz="1600" b="1">
                          <a:effectLst/>
                        </a:rPr>
                        <a:t>60 كجم رجال – 81كجم رجال - +100كجم رجال – 52كجم سيدات – 78كجم سيدات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الكانوى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9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الملاكمة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52كجم رجال – 60كجم رجال – 64 كجم رجال -69كجم رجال – 51 كجم سيدات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10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الكرة الطائرة الشاطئية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رجال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11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كرة السلة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السيدات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5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نتائج </a:t>
            </a:r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البعثة المصرية 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ar-EG" sz="100" dirty="0"/>
          </a:p>
          <a:p>
            <a:pPr lvl="0" algn="ctr"/>
            <a:r>
              <a:rPr lang="ar-EG" sz="3400" u="sng" dirty="0"/>
              <a:t>جدول الميداليات </a:t>
            </a:r>
            <a:r>
              <a:rPr lang="ar-EG" sz="3400" u="sng" dirty="0" err="1"/>
              <a:t>التى</a:t>
            </a:r>
            <a:r>
              <a:rPr lang="ar-EG" sz="3400" u="sng" dirty="0"/>
              <a:t> حصلت عليها مصر </a:t>
            </a:r>
            <a:r>
              <a:rPr lang="ar-EG" sz="3400" u="sng" dirty="0" err="1"/>
              <a:t>فى</a:t>
            </a:r>
            <a:r>
              <a:rPr lang="ar-EG" sz="3400" u="sng" dirty="0"/>
              <a:t> كل لعبة (مرفق 9) </a:t>
            </a:r>
            <a:endParaRPr lang="en-US" sz="3400" u="sng" dirty="0"/>
          </a:p>
          <a:p>
            <a:pPr marL="0" indent="0">
              <a:buNone/>
            </a:pPr>
            <a:endParaRPr lang="en-US" sz="1700" dirty="0"/>
          </a:p>
          <a:p>
            <a:pPr algn="just"/>
            <a:r>
              <a:rPr lang="ar-EG" dirty="0"/>
              <a:t>من الجدول المرفق يتبين أن مصر حققت عدد (273) ميدالية متنوعة (102 ذهب + 98 فضة + 73 برونز).</a:t>
            </a:r>
            <a:endParaRPr lang="en-US" dirty="0"/>
          </a:p>
          <a:p>
            <a:pPr algn="just"/>
            <a:r>
              <a:rPr lang="ar-EG" dirty="0"/>
              <a:t>( مرفق بيان </a:t>
            </a:r>
            <a:r>
              <a:rPr lang="ar-EG" dirty="0" err="1"/>
              <a:t>باجمالى</a:t>
            </a:r>
            <a:r>
              <a:rPr lang="ar-EG" dirty="0"/>
              <a:t> عام الميداليات </a:t>
            </a:r>
            <a:r>
              <a:rPr lang="ar-EG" dirty="0" err="1"/>
              <a:t>التى</a:t>
            </a:r>
            <a:r>
              <a:rPr lang="ar-EG" dirty="0"/>
              <a:t> حققتها البعثة المصرية)</a:t>
            </a:r>
            <a:endParaRPr lang="en-US" dirty="0"/>
          </a:p>
          <a:p>
            <a:pPr algn="just"/>
            <a:r>
              <a:rPr lang="ar-EG" dirty="0"/>
              <a:t>وبهذه النتيجة حصلت مصر </a:t>
            </a:r>
            <a:r>
              <a:rPr lang="ar-EG" dirty="0" err="1"/>
              <a:t>فى</a:t>
            </a:r>
            <a:r>
              <a:rPr lang="ar-EG" dirty="0"/>
              <a:t> </a:t>
            </a:r>
            <a:r>
              <a:rPr lang="ar-EG" dirty="0" err="1"/>
              <a:t>هذة</a:t>
            </a:r>
            <a:r>
              <a:rPr lang="ar-EG" dirty="0"/>
              <a:t> الدورة على 24.5% من </a:t>
            </a:r>
            <a:r>
              <a:rPr lang="ar-EG" dirty="0" err="1"/>
              <a:t>إجمالى</a:t>
            </a:r>
            <a:r>
              <a:rPr lang="ar-EG" dirty="0"/>
              <a:t> الميداليات </a:t>
            </a:r>
            <a:r>
              <a:rPr lang="ar-EG" dirty="0" err="1"/>
              <a:t>التى</a:t>
            </a:r>
            <a:r>
              <a:rPr lang="ar-EG" dirty="0"/>
              <a:t> نافست عليها وكذا نسبة 24.6% من </a:t>
            </a:r>
            <a:r>
              <a:rPr lang="ar-EG" dirty="0" err="1"/>
              <a:t>الأجمالى</a:t>
            </a:r>
            <a:r>
              <a:rPr lang="ar-EG" dirty="0"/>
              <a:t> العام للميداليات.</a:t>
            </a:r>
            <a:endParaRPr lang="en-US" dirty="0"/>
          </a:p>
          <a:p>
            <a:pPr lvl="0" algn="just"/>
            <a:r>
              <a:rPr lang="ar-EG" dirty="0"/>
              <a:t>وتعد هذه النتيجة </a:t>
            </a:r>
            <a:r>
              <a:rPr lang="ar-EG" dirty="0" err="1"/>
              <a:t>هى</a:t>
            </a:r>
            <a:r>
              <a:rPr lang="ar-EG" dirty="0"/>
              <a:t> أفضل نتيجة حققتها مصر </a:t>
            </a:r>
            <a:r>
              <a:rPr lang="ar-EG" dirty="0" err="1"/>
              <a:t>فى</a:t>
            </a:r>
            <a:r>
              <a:rPr lang="ar-EG" dirty="0"/>
              <a:t> تاريخ مشاركاتها </a:t>
            </a:r>
            <a:r>
              <a:rPr lang="ar-EG" dirty="0" err="1"/>
              <a:t>فى</a:t>
            </a:r>
            <a:r>
              <a:rPr lang="ar-EG" dirty="0"/>
              <a:t> الدورات الأفريقية منذ عام 1965 ، حيث كان افضل رقم </a:t>
            </a:r>
            <a:r>
              <a:rPr lang="ar-EG" dirty="0" err="1"/>
              <a:t>حقتته</a:t>
            </a:r>
            <a:r>
              <a:rPr lang="ar-EG" dirty="0"/>
              <a:t> مصر </a:t>
            </a:r>
            <a:r>
              <a:rPr lang="ar-EG" dirty="0" err="1"/>
              <a:t>فى</a:t>
            </a:r>
            <a:r>
              <a:rPr lang="ar-EG" dirty="0"/>
              <a:t> </a:t>
            </a:r>
            <a:r>
              <a:rPr lang="ar-EG" dirty="0" err="1"/>
              <a:t>اجمالى</a:t>
            </a:r>
            <a:r>
              <a:rPr lang="ar-EG" dirty="0"/>
              <a:t> الميداليات </a:t>
            </a:r>
            <a:r>
              <a:rPr lang="ar-EG" dirty="0" err="1"/>
              <a:t>فى</a:t>
            </a:r>
            <a:r>
              <a:rPr lang="ar-EG" dirty="0"/>
              <a:t> دورة ابوجا 2003  برصيد (214 ميدالية).</a:t>
            </a:r>
            <a:endParaRPr lang="en-US" dirty="0"/>
          </a:p>
          <a:p>
            <a:pPr lvl="0" algn="just"/>
            <a:r>
              <a:rPr lang="ar-EG" dirty="0"/>
              <a:t>وبالنسبة للميداليات الذهبية فحافظت مصر على صدارتها بين الدول الأفريقية حيث كان </a:t>
            </a:r>
            <a:r>
              <a:rPr lang="ar-EG" dirty="0" smtClean="0"/>
              <a:t>أعلى </a:t>
            </a:r>
            <a:r>
              <a:rPr lang="ar-EG" dirty="0"/>
              <a:t>رصيد لمصر </a:t>
            </a:r>
            <a:r>
              <a:rPr lang="ar-EG" dirty="0" err="1"/>
              <a:t>فى</a:t>
            </a:r>
            <a:r>
              <a:rPr lang="ar-EG" dirty="0"/>
              <a:t> الميداليات الذهبية </a:t>
            </a:r>
            <a:r>
              <a:rPr lang="ar-EG" dirty="0" err="1"/>
              <a:t>فى</a:t>
            </a:r>
            <a:r>
              <a:rPr lang="ar-EG" dirty="0"/>
              <a:t> دورة الألعاب الأفريقية القاهرة 1995 برصيد (89 ميدالية ذهبية</a:t>
            </a:r>
            <a:r>
              <a:rPr lang="ar-EG" dirty="0" smtClean="0"/>
              <a:t>).</a:t>
            </a:r>
            <a:endParaRPr lang="en-US" dirty="0"/>
          </a:p>
          <a:p>
            <a:pPr lvl="0" algn="just"/>
            <a:r>
              <a:rPr lang="ar-EG" dirty="0"/>
              <a:t>كما تعتبر نتيجة مصر </a:t>
            </a:r>
            <a:r>
              <a:rPr lang="ar-EG" dirty="0" err="1"/>
              <a:t>فى</a:t>
            </a:r>
            <a:r>
              <a:rPr lang="ar-EG" dirty="0"/>
              <a:t> </a:t>
            </a:r>
            <a:r>
              <a:rPr lang="ar-EG" dirty="0" err="1"/>
              <a:t>هذة</a:t>
            </a:r>
            <a:r>
              <a:rPr lang="ar-EG" dirty="0"/>
              <a:t> الدورة </a:t>
            </a:r>
            <a:r>
              <a:rPr lang="ar-EG" dirty="0" err="1"/>
              <a:t>هى</a:t>
            </a:r>
            <a:r>
              <a:rPr lang="ar-EG" dirty="0"/>
              <a:t> أفضل نتيجة حققتها دولة افريقية </a:t>
            </a:r>
            <a:r>
              <a:rPr lang="ar-EG" dirty="0" err="1"/>
              <a:t>فى</a:t>
            </a:r>
            <a:r>
              <a:rPr lang="ar-EG" dirty="0"/>
              <a:t> تاريخ الدورات الأفريقية منذ إنشائها </a:t>
            </a:r>
            <a:r>
              <a:rPr lang="ar-EG" dirty="0" err="1"/>
              <a:t>فى</a:t>
            </a:r>
            <a:r>
              <a:rPr lang="ar-EG" dirty="0"/>
              <a:t> </a:t>
            </a:r>
            <a:r>
              <a:rPr lang="ar-EG" dirty="0" err="1"/>
              <a:t>الأجمالى</a:t>
            </a:r>
            <a:r>
              <a:rPr lang="ar-EG" dirty="0"/>
              <a:t> العام للميداليات (273 ميدالية)  تليها نيجيريا </a:t>
            </a:r>
            <a:r>
              <a:rPr lang="ar-EG" dirty="0" err="1"/>
              <a:t>فى</a:t>
            </a:r>
            <a:r>
              <a:rPr lang="ar-EG" dirty="0"/>
              <a:t> دورة الألعاب الأفريقية </a:t>
            </a:r>
            <a:r>
              <a:rPr lang="ar-EG" dirty="0" smtClean="0"/>
              <a:t>أبوجا </a:t>
            </a:r>
            <a:r>
              <a:rPr lang="ar-EG" dirty="0" err="1"/>
              <a:t>بأجمالى</a:t>
            </a:r>
            <a:r>
              <a:rPr lang="ar-EG" dirty="0"/>
              <a:t> عام 236 ميدالية . </a:t>
            </a:r>
            <a:r>
              <a:rPr lang="ar-EG" dirty="0" smtClean="0"/>
              <a:t>أما </a:t>
            </a:r>
            <a:r>
              <a:rPr lang="ar-EG" dirty="0"/>
              <a:t>بالنسبة للميداليات الذهبية فحافظت مصر على صدرتها بين الدول الأفريقية ( 102 ميدالية ذهبية) .</a:t>
            </a:r>
            <a:endParaRPr lang="en-US" dirty="0"/>
          </a:p>
          <a:p>
            <a:endParaRPr lang="en-US" dirty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3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النتائج </a:t>
            </a:r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المتوقعة للبعثة المصرية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400600"/>
          </a:xfrm>
        </p:spPr>
        <p:txBody>
          <a:bodyPr>
            <a:normAutofit/>
          </a:bodyPr>
          <a:lstStyle/>
          <a:p>
            <a:pPr lvl="0"/>
            <a:r>
              <a:rPr lang="ar-EG" sz="2000" b="1" u="sng" dirty="0"/>
              <a:t>مقارنة بين النتائج المحققة و النتائج المتوقعة وفقا لتحليل الشئون الفنية ( مرفق 10) </a:t>
            </a:r>
            <a:endParaRPr lang="en-US" sz="2000" u="sng" dirty="0"/>
          </a:p>
          <a:p>
            <a:pPr lvl="0"/>
            <a:r>
              <a:rPr lang="ar-EG" sz="2000" b="1" dirty="0"/>
              <a:t>الأرقام الأفريقية الجديدة </a:t>
            </a:r>
            <a:r>
              <a:rPr lang="ar-EG" sz="2000" b="1" dirty="0" err="1"/>
              <a:t>التى</a:t>
            </a:r>
            <a:r>
              <a:rPr lang="ar-EG" sz="2000" b="1" dirty="0"/>
              <a:t> سجلها اللاعبون المصريون </a:t>
            </a:r>
            <a:r>
              <a:rPr lang="ar-EG" sz="2000" b="1" dirty="0" err="1"/>
              <a:t>فى</a:t>
            </a:r>
            <a:r>
              <a:rPr lang="ar-EG" sz="2000" b="1" dirty="0"/>
              <a:t> دورة الرباط 2019 </a:t>
            </a:r>
            <a:endParaRPr lang="en-US" sz="2000" dirty="0"/>
          </a:p>
          <a:p>
            <a:pPr lvl="0"/>
            <a:r>
              <a:rPr lang="ar-EG" sz="2000" b="1" dirty="0"/>
              <a:t>السباحة – العاب قوى – رفع الأثقال </a:t>
            </a:r>
            <a:endParaRPr lang="en-US" sz="2000" dirty="0"/>
          </a:p>
          <a:p>
            <a:r>
              <a:rPr lang="ar-EG" dirty="0" smtClean="0"/>
              <a:t>السباحة </a:t>
            </a:r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r>
              <a:rPr lang="ar-EG" dirty="0" smtClean="0"/>
              <a:t>•رفع الأثقال</a:t>
            </a: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65650"/>
              </p:ext>
            </p:extLst>
          </p:nvPr>
        </p:nvGraphicFramePr>
        <p:xfrm>
          <a:off x="404849" y="2996952"/>
          <a:ext cx="8229600" cy="97256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83458"/>
                <a:gridCol w="3245754"/>
                <a:gridCol w="2100194"/>
                <a:gridCol w="2100194"/>
              </a:tblGrid>
              <a:tr h="24104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>
                          <a:effectLst/>
                        </a:rPr>
                        <a:t>م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الإسم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السباق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الزمن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محمد حسن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50م ظهر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25،26 ث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فريدة عثمان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50م فراشة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25،94 ث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على خلف الله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50 م حرة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22،17 ث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dirty="0">
                          <a:effectLst/>
                        </a:rPr>
                        <a:t>فريدة عثمان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100م فراشة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>
                          <a:effectLst/>
                        </a:rPr>
                        <a:t>58،79 ث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40856"/>
              </p:ext>
            </p:extLst>
          </p:nvPr>
        </p:nvGraphicFramePr>
        <p:xfrm>
          <a:off x="470806" y="5013176"/>
          <a:ext cx="8229598" cy="133667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49654"/>
                <a:gridCol w="2115007"/>
                <a:gridCol w="1369405"/>
                <a:gridCol w="1349654"/>
                <a:gridCol w="1601480"/>
                <a:gridCol w="444398"/>
              </a:tblGrid>
              <a:tr h="239395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م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الإسم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الوزن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الرقم الإفريقى الجديد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خطف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نطر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مجموع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كريم ابو كحلة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89 كجم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164كجم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201 كجم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365 كجم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حليمة عباس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+87كجم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121 كجم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>
                          <a:effectLst/>
                        </a:rPr>
                        <a:t>151 كجم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>
                          <a:effectLst/>
                        </a:rPr>
                        <a:t>267 كجم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9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8024" cy="1143000"/>
          </a:xfrm>
        </p:spPr>
        <p:txBody>
          <a:bodyPr>
            <a:normAutofit/>
          </a:bodyPr>
          <a:lstStyle/>
          <a:p>
            <a:pPr lvl="0"/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مقارنة بين </a:t>
            </a:r>
            <a:r>
              <a:rPr lang="ar-EG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أخرثلات</a:t>
            </a:r>
            <a:r>
              <a:rPr lang="ar-E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دورات افريقية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400600"/>
          </a:xfrm>
        </p:spPr>
        <p:txBody>
          <a:bodyPr>
            <a:normAutofit/>
          </a:bodyPr>
          <a:lstStyle/>
          <a:p>
            <a:pPr lvl="0"/>
            <a:r>
              <a:rPr lang="ar-EG" sz="2000" b="1" dirty="0"/>
              <a:t>مقارنة بين الثلاث دورات </a:t>
            </a:r>
            <a:r>
              <a:rPr lang="ar-EG" sz="2000" b="1" dirty="0" err="1"/>
              <a:t>باجمالى</a:t>
            </a:r>
            <a:r>
              <a:rPr lang="ar-EG" sz="2000" b="1" dirty="0"/>
              <a:t> </a:t>
            </a:r>
            <a:r>
              <a:rPr lang="ar-EG" sz="2000" b="1" dirty="0" smtClean="0"/>
              <a:t>الميداليات</a:t>
            </a:r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r>
              <a:rPr lang="ar-EG" sz="2400" b="1" dirty="0"/>
              <a:t>مقارنة بين </a:t>
            </a:r>
            <a:r>
              <a:rPr lang="ar-EG" sz="2400" b="1" dirty="0" smtClean="0"/>
              <a:t>أخر أربع  </a:t>
            </a:r>
            <a:r>
              <a:rPr lang="ar-EG" sz="2400" b="1" dirty="0"/>
              <a:t>دورات </a:t>
            </a:r>
            <a:r>
              <a:rPr lang="ar-EG" sz="2400" b="1" dirty="0" err="1"/>
              <a:t>بأجمالى</a:t>
            </a:r>
            <a:r>
              <a:rPr lang="ar-EG" sz="2400" b="1" dirty="0"/>
              <a:t> الميداليات المحققة </a:t>
            </a:r>
            <a:r>
              <a:rPr lang="ar-EG" sz="2400" b="1" dirty="0" err="1"/>
              <a:t>فى</a:t>
            </a:r>
            <a:r>
              <a:rPr lang="ar-EG" sz="2400" b="1" dirty="0"/>
              <a:t> كل لعبة ( مرفق 11) </a:t>
            </a:r>
            <a:endParaRPr lang="en-US" sz="2400" dirty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58972"/>
              </p:ext>
            </p:extLst>
          </p:nvPr>
        </p:nvGraphicFramePr>
        <p:xfrm>
          <a:off x="251520" y="1988840"/>
          <a:ext cx="8502185" cy="223434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56761"/>
                <a:gridCol w="821732"/>
                <a:gridCol w="428383"/>
                <a:gridCol w="430049"/>
                <a:gridCol w="538396"/>
                <a:gridCol w="685079"/>
                <a:gridCol w="685079"/>
                <a:gridCol w="430049"/>
                <a:gridCol w="430049"/>
                <a:gridCol w="538396"/>
                <a:gridCol w="685079"/>
                <a:gridCol w="685079"/>
                <a:gridCol w="394610"/>
                <a:gridCol w="423990"/>
                <a:gridCol w="339766"/>
                <a:gridCol w="429688"/>
              </a:tblGrid>
              <a:tr h="223435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dirty="0" err="1">
                          <a:effectLst/>
                        </a:rPr>
                        <a:t>إسم</a:t>
                      </a:r>
                      <a:r>
                        <a:rPr lang="ar-EG" sz="1100" dirty="0">
                          <a:effectLst/>
                        </a:rPr>
                        <a:t> الدورة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 gridSpan="5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موزمبيق 2011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الكونغو برازافيل  2015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الرباط 2019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02728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الدولة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97790" algn="ctr"/>
                        </a:tabLst>
                      </a:pPr>
                      <a:r>
                        <a:rPr lang="ar-EG" sz="1100">
                          <a:effectLst/>
                        </a:rPr>
                        <a:t>	ذ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97790" algn="ctr"/>
                        </a:tabLst>
                      </a:pPr>
                      <a:r>
                        <a:rPr lang="ar-EG" sz="1100">
                          <a:effectLst/>
                        </a:rPr>
                        <a:t>	ف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ب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مج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الدولة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97790" algn="ctr"/>
                        </a:tabLst>
                      </a:pPr>
                      <a:r>
                        <a:rPr lang="ar-EG" sz="1100">
                          <a:effectLst/>
                        </a:rPr>
                        <a:t>	ذ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97790" algn="ctr"/>
                        </a:tabLst>
                      </a:pPr>
                      <a:r>
                        <a:rPr lang="ar-EG" sz="1100">
                          <a:effectLst/>
                        </a:rPr>
                        <a:t>	ف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98425" algn="ctr"/>
                        </a:tabLst>
                      </a:pPr>
                      <a:r>
                        <a:rPr lang="ar-EG" sz="1100">
                          <a:effectLst/>
                        </a:rPr>
                        <a:t>	ب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مج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الدولة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140335" algn="ctr"/>
                        </a:tabLst>
                      </a:pPr>
                      <a:r>
                        <a:rPr lang="ar-EG" sz="1100">
                          <a:effectLst/>
                        </a:rPr>
                        <a:t>	ذ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98425" algn="ctr"/>
                        </a:tabLst>
                      </a:pPr>
                      <a:r>
                        <a:rPr lang="ar-EG" sz="1100">
                          <a:effectLst/>
                        </a:rPr>
                        <a:t>	ف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ب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مج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</a:tr>
              <a:tr h="50272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المركز الأول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جنوب إفريقيا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156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مصر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217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مصر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102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73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273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</a:tr>
              <a:tr h="50272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المركز الثانى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مصر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نيجيريا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144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نيجيريا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127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</a:tr>
              <a:tr h="50272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المركز الثالث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نيجيريا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جنوب إفريقيا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122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جنوب إفريقيا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dirty="0">
                          <a:effectLst/>
                        </a:rPr>
                        <a:t>87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7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8024" cy="908334"/>
          </a:xfrm>
        </p:spPr>
        <p:txBody>
          <a:bodyPr>
            <a:normAutofit/>
          </a:bodyPr>
          <a:lstStyle/>
          <a:p>
            <a:pPr lvl="0"/>
            <a:r>
              <a:rPr lang="ar-EG" sz="2000" b="1" dirty="0">
                <a:cs typeface="PT Bold Heading" pitchFamily="2" charset="-78"/>
              </a:rPr>
              <a:t>مقارنة بين الدول المشاركة  </a:t>
            </a:r>
            <a:r>
              <a:rPr lang="ar-EG" sz="2000" b="1" dirty="0" err="1">
                <a:cs typeface="PT Bold Heading" pitchFamily="2" charset="-78"/>
              </a:rPr>
              <a:t>فى</a:t>
            </a:r>
            <a:r>
              <a:rPr lang="ar-EG" sz="2000" b="1" dirty="0">
                <a:cs typeface="PT Bold Heading" pitchFamily="2" charset="-78"/>
              </a:rPr>
              <a:t> عدد اللاعبين  </a:t>
            </a:r>
            <a:r>
              <a:rPr lang="ar-EG" sz="2000" b="1" dirty="0" smtClean="0">
                <a:cs typeface="PT Bold Heading" pitchFamily="2" charset="-78"/>
              </a:rPr>
              <a:t>والميداليات </a:t>
            </a:r>
            <a:r>
              <a:rPr lang="ar-EG" sz="2000" b="1" dirty="0">
                <a:cs typeface="PT Bold Heading" pitchFamily="2" charset="-78"/>
              </a:rPr>
              <a:t>و الألعاب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85278"/>
              </p:ext>
            </p:extLst>
          </p:nvPr>
        </p:nvGraphicFramePr>
        <p:xfrm>
          <a:off x="505122" y="1268760"/>
          <a:ext cx="8272606" cy="537906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12173"/>
                <a:gridCol w="2384164"/>
                <a:gridCol w="708136"/>
                <a:gridCol w="708136"/>
                <a:gridCol w="613826"/>
                <a:gridCol w="1290527"/>
                <a:gridCol w="477026"/>
                <a:gridCol w="614958"/>
                <a:gridCol w="461268"/>
                <a:gridCol w="402392"/>
              </a:tblGrid>
              <a:tr h="293904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dirty="0">
                          <a:effectLst/>
                        </a:rPr>
                        <a:t>م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الدولة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dirty="0">
                          <a:effectLst/>
                        </a:rPr>
                        <a:t>عدد اللاعبين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عدد الرياضات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الميداليات المحققة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7971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ذ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ف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ب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مج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</a:tr>
              <a:tr h="236227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رجال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سيدات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مج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مصر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179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299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102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73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273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نيجيريا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157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157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127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جنوب افريقيا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83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71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154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87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الجزائر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152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270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dirty="0">
                          <a:effectLst/>
                        </a:rPr>
                        <a:t>60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125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المغرب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228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181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409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dirty="0">
                          <a:effectLst/>
                        </a:rPr>
                        <a:t>26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109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تونس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82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179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97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كينيا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128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131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259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31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موريشيوس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اثيوبيا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81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177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مدغشقر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12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الكاميرون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52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71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28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ساحل العاج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18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بتسوانا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103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14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1342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 err="1">
                          <a:effectLst/>
                        </a:rPr>
                        <a:t>بوروكينا</a:t>
                      </a:r>
                      <a:r>
                        <a:rPr lang="ar-EG" sz="1200" b="1" dirty="0">
                          <a:effectLst/>
                        </a:rPr>
                        <a:t> فاسو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غانا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76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13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1342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انجولا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93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1342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ناميبيا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68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  <a:tr h="1342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سيشل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4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8024" cy="908334"/>
          </a:xfrm>
        </p:spPr>
        <p:txBody>
          <a:bodyPr>
            <a:normAutofit/>
          </a:bodyPr>
          <a:lstStyle/>
          <a:p>
            <a:pPr lvl="0"/>
            <a:r>
              <a:rPr lang="ar-EG" sz="2000" b="1" dirty="0">
                <a:cs typeface="PT Bold Heading" pitchFamily="2" charset="-78"/>
              </a:rPr>
              <a:t>مقارنة بين الدول المشاركة  </a:t>
            </a:r>
            <a:r>
              <a:rPr lang="ar-EG" sz="2000" b="1" dirty="0" err="1">
                <a:cs typeface="PT Bold Heading" pitchFamily="2" charset="-78"/>
              </a:rPr>
              <a:t>فى</a:t>
            </a:r>
            <a:r>
              <a:rPr lang="ar-EG" sz="2000" b="1" dirty="0">
                <a:cs typeface="PT Bold Heading" pitchFamily="2" charset="-78"/>
              </a:rPr>
              <a:t> عدد اللاعبين  </a:t>
            </a:r>
            <a:r>
              <a:rPr lang="ar-EG" sz="2000" b="1" dirty="0" smtClean="0">
                <a:cs typeface="PT Bold Heading" pitchFamily="2" charset="-78"/>
              </a:rPr>
              <a:t>والميداليات </a:t>
            </a:r>
            <a:r>
              <a:rPr lang="ar-EG" sz="2000" b="1" dirty="0">
                <a:cs typeface="PT Bold Heading" pitchFamily="2" charset="-78"/>
              </a:rPr>
              <a:t>و الألعاب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29978"/>
              </p:ext>
            </p:extLst>
          </p:nvPr>
        </p:nvGraphicFramePr>
        <p:xfrm>
          <a:off x="505122" y="1268760"/>
          <a:ext cx="8272606" cy="546994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12173"/>
                <a:gridCol w="2384164"/>
                <a:gridCol w="708136"/>
                <a:gridCol w="708136"/>
                <a:gridCol w="613826"/>
                <a:gridCol w="1290527"/>
                <a:gridCol w="477026"/>
                <a:gridCol w="614958"/>
                <a:gridCol w="461268"/>
                <a:gridCol w="402392"/>
              </a:tblGrid>
              <a:tr h="293904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dirty="0">
                          <a:effectLst/>
                        </a:rPr>
                        <a:t>م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الدولة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dirty="0">
                          <a:effectLst/>
                        </a:rPr>
                        <a:t>عدد اللاعبين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عدد الرياضات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الميداليات المحققة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7971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ذ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ف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ب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مج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</a:tr>
              <a:tr h="236227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رجال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سيدات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مج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جامبيا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الجابون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النيجر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السنغال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موزمبيق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زامبيا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ساو </a:t>
                      </a:r>
                      <a:r>
                        <a:rPr lang="ar-EG" sz="1200" b="1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تومى</a:t>
                      </a: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اريتريا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الكونغو الديمقراطية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اوغندا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ليبيا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مالى</a:t>
                      </a: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الكونغو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42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زيمبابوى</a:t>
                      </a: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جيبوتى</a:t>
                      </a: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42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غينيا بيساو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376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ليسوتو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42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تشاد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8024" cy="908334"/>
          </a:xfrm>
        </p:spPr>
        <p:txBody>
          <a:bodyPr>
            <a:normAutofit/>
          </a:bodyPr>
          <a:lstStyle/>
          <a:p>
            <a:pPr lvl="0"/>
            <a:r>
              <a:rPr lang="ar-EG" sz="2000" b="1" dirty="0">
                <a:cs typeface="PT Bold Heading" pitchFamily="2" charset="-78"/>
              </a:rPr>
              <a:t>مقارنة بين الدول المشاركة  </a:t>
            </a:r>
            <a:r>
              <a:rPr lang="ar-EG" sz="2000" b="1" dirty="0" err="1">
                <a:cs typeface="PT Bold Heading" pitchFamily="2" charset="-78"/>
              </a:rPr>
              <a:t>فى</a:t>
            </a:r>
            <a:r>
              <a:rPr lang="ar-EG" sz="2000" b="1" dirty="0">
                <a:cs typeface="PT Bold Heading" pitchFamily="2" charset="-78"/>
              </a:rPr>
              <a:t> عدد اللاعبين  </a:t>
            </a:r>
            <a:r>
              <a:rPr lang="ar-EG" sz="2000" b="1" dirty="0" smtClean="0">
                <a:cs typeface="PT Bold Heading" pitchFamily="2" charset="-78"/>
              </a:rPr>
              <a:t>والميداليات </a:t>
            </a:r>
            <a:r>
              <a:rPr lang="ar-EG" sz="2000" b="1" dirty="0">
                <a:cs typeface="PT Bold Heading" pitchFamily="2" charset="-78"/>
              </a:rPr>
              <a:t>و الألعاب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36138"/>
              </p:ext>
            </p:extLst>
          </p:nvPr>
        </p:nvGraphicFramePr>
        <p:xfrm>
          <a:off x="505122" y="1268760"/>
          <a:ext cx="8272606" cy="551566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12173"/>
                <a:gridCol w="2384164"/>
                <a:gridCol w="708136"/>
                <a:gridCol w="708136"/>
                <a:gridCol w="613826"/>
                <a:gridCol w="1290527"/>
                <a:gridCol w="477026"/>
                <a:gridCol w="614958"/>
                <a:gridCol w="461268"/>
                <a:gridCol w="402392"/>
              </a:tblGrid>
              <a:tr h="293904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dirty="0">
                          <a:effectLst/>
                        </a:rPr>
                        <a:t>م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الدولة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dirty="0">
                          <a:effectLst/>
                        </a:rPr>
                        <a:t>عدد اللاعبين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عدد الرياضات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الميداليات المحققة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7971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ذ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ف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ب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مج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</a:tr>
              <a:tr h="236227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رجال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سيدات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>
                          <a:effectLst/>
                        </a:rPr>
                        <a:t>مج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7475" marR="47475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37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رواندا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بنين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غينيا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توجو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33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وسط افريقيا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الرأس الأخضر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بوروندى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غينيا الأستوائية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اسواتينى ( سوازيلاند سابقا)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ليبريا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ملاوى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موريتانيا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سيراليون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42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الصومال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55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جنوب السودان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42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السودان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376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تنزانيا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42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1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برنامج العاب الدورة</a:t>
            </a:r>
            <a:endParaRPr lang="ar-E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340768"/>
            <a:ext cx="7524328" cy="52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EG" sz="800" dirty="0">
              <a:latin typeface="ae_Khalid" pitchFamily="18" charset="-78"/>
              <a:cs typeface="ae_Khalid" pitchFamily="18" charset="-78"/>
            </a:endParaRPr>
          </a:p>
          <a:p>
            <a:pPr marL="0" indent="0" algn="ctr">
              <a:buNone/>
            </a:pPr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الألعاب </a:t>
            </a:r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المدرجة </a:t>
            </a:r>
            <a:r>
              <a:rPr lang="ar-E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فى</a:t>
            </a:r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 برنامج الدورة </a:t>
            </a:r>
          </a:p>
          <a:p>
            <a:pPr marL="0" indent="0" algn="just">
              <a:buNone/>
            </a:pPr>
            <a:r>
              <a:rPr lang="ar-EG" b="1" dirty="0"/>
              <a:t>تم أدراج عدد( 26 ) رياضة (24 </a:t>
            </a:r>
            <a:r>
              <a:rPr lang="ar-EG" b="1" dirty="0" err="1"/>
              <a:t>أوليمبى</a:t>
            </a:r>
            <a:r>
              <a:rPr lang="ar-EG" b="1" dirty="0"/>
              <a:t> + 2 غير </a:t>
            </a:r>
            <a:r>
              <a:rPr lang="ar-EG" b="1" dirty="0" err="1"/>
              <a:t>أوليمبى</a:t>
            </a:r>
            <a:r>
              <a:rPr lang="ar-EG" b="1" dirty="0"/>
              <a:t>) و بيانهم </a:t>
            </a:r>
            <a:r>
              <a:rPr lang="ar-EG" b="1" dirty="0" err="1"/>
              <a:t>كالتالى</a:t>
            </a:r>
            <a:r>
              <a:rPr lang="ar-EG" b="1" dirty="0"/>
              <a:t>: </a:t>
            </a:r>
          </a:p>
          <a:p>
            <a:pPr marL="0" indent="0" algn="ctr">
              <a:buNone/>
            </a:pPr>
            <a:r>
              <a:rPr lang="ar-EG" b="1" dirty="0"/>
              <a:t>القوس والسهم -ألعاب القوي - الريشة الطائرة - كرة السلة 3</a:t>
            </a:r>
            <a:r>
              <a:rPr lang="en-US" b="1" dirty="0"/>
              <a:t>X3 - </a:t>
            </a:r>
            <a:r>
              <a:rPr lang="ar-EG" b="1" dirty="0"/>
              <a:t>ملاكمة - </a:t>
            </a:r>
            <a:r>
              <a:rPr lang="ar-EG" b="1" dirty="0" err="1"/>
              <a:t>كانوي</a:t>
            </a:r>
            <a:r>
              <a:rPr lang="ar-EG" b="1" dirty="0"/>
              <a:t> - سلاح - فروسية - كرة القدم - جمباز - كرة اليد - دراجات - جودو - كاراتيه - تجديف - رماية - سباحة - تنس طاولة - تايكوندو - تنس - ثلاثي - كرة طائرة - كرة طائرة شاطئية - رفع أثقال - مصارعة - الشطرنج - البلياردو.</a:t>
            </a:r>
          </a:p>
          <a:p>
            <a:endParaRPr lang="ar-EG" dirty="0" smtClean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6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8024" cy="908334"/>
          </a:xfrm>
        </p:spPr>
        <p:txBody>
          <a:bodyPr>
            <a:normAutofit/>
          </a:bodyPr>
          <a:lstStyle/>
          <a:p>
            <a:pPr lvl="0"/>
            <a:r>
              <a:rPr lang="ar-EG" sz="2800" b="1" dirty="0" smtClean="0">
                <a:cs typeface="PT Bold Heading" pitchFamily="2" charset="-78"/>
              </a:rPr>
              <a:t>ألعاب كانت مفاجأة </a:t>
            </a:r>
            <a:r>
              <a:rPr lang="ar-EG" sz="2800" b="1" dirty="0" err="1" smtClean="0">
                <a:cs typeface="PT Bold Heading" pitchFamily="2" charset="-78"/>
              </a:rPr>
              <a:t>فى</a:t>
            </a:r>
            <a:r>
              <a:rPr lang="ar-EG" sz="2800" b="1" dirty="0" smtClean="0">
                <a:cs typeface="PT Bold Heading" pitchFamily="2" charset="-78"/>
              </a:rPr>
              <a:t> الدورة </a:t>
            </a:r>
            <a:endParaRPr lang="en-US" sz="2800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r>
              <a:rPr lang="ar-EG" b="1" dirty="0" smtClean="0"/>
              <a:t>الجـــــــــــــودو </a:t>
            </a:r>
          </a:p>
          <a:p>
            <a:pPr lvl="0"/>
            <a:r>
              <a:rPr lang="ar-EG" b="1" dirty="0" smtClean="0"/>
              <a:t>التجـــديــــــــف</a:t>
            </a:r>
          </a:p>
          <a:p>
            <a:pPr lvl="0"/>
            <a:r>
              <a:rPr lang="ar-EG" b="1" dirty="0" smtClean="0"/>
              <a:t>القوس والسهم </a:t>
            </a:r>
          </a:p>
          <a:p>
            <a:pPr lvl="0"/>
            <a:r>
              <a:rPr lang="ar-EG" b="1" dirty="0" smtClean="0"/>
              <a:t>التـــــنــــــــــس </a:t>
            </a:r>
          </a:p>
          <a:p>
            <a:pPr lvl="0"/>
            <a:r>
              <a:rPr lang="ar-EG" b="1" dirty="0" err="1" smtClean="0"/>
              <a:t>الثـــــلاثـــــــــى</a:t>
            </a:r>
            <a:endParaRPr lang="ar-EG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61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8024" cy="908334"/>
          </a:xfrm>
        </p:spPr>
        <p:txBody>
          <a:bodyPr>
            <a:normAutofit fontScale="90000"/>
          </a:bodyPr>
          <a:lstStyle/>
          <a:p>
            <a:pPr lvl="0"/>
            <a:r>
              <a:rPr lang="ar-EG" sz="2200" b="1" dirty="0">
                <a:cs typeface="PT Bold Heading" pitchFamily="2" charset="-78"/>
              </a:rPr>
              <a:t>بيـــان</a:t>
            </a:r>
            <a:r>
              <a:rPr lang="ar-EG" sz="2800" b="1" dirty="0">
                <a:cs typeface="PT Bold Heading" pitchFamily="2" charset="-78"/>
              </a:rPr>
              <a:t/>
            </a:r>
            <a:br>
              <a:rPr lang="ar-EG" sz="2800" b="1" dirty="0">
                <a:cs typeface="PT Bold Heading" pitchFamily="2" charset="-78"/>
              </a:rPr>
            </a:br>
            <a:r>
              <a:rPr lang="ar-EG" sz="2000" b="1" dirty="0" err="1">
                <a:cs typeface="PT Bold Heading" pitchFamily="2" charset="-78"/>
              </a:rPr>
              <a:t>بإجمالى</a:t>
            </a:r>
            <a:r>
              <a:rPr lang="ar-EG" sz="2000" b="1" dirty="0">
                <a:cs typeface="PT Bold Heading" pitchFamily="2" charset="-78"/>
              </a:rPr>
              <a:t> أعداد اللاعبين والرياضات المشاركة لكل دولة </a:t>
            </a:r>
            <a:r>
              <a:rPr lang="ar-EG" sz="2000" b="1" dirty="0" err="1">
                <a:cs typeface="PT Bold Heading" pitchFamily="2" charset="-78"/>
              </a:rPr>
              <a:t>فى</a:t>
            </a:r>
            <a:r>
              <a:rPr lang="ar-EG" sz="2000" b="1" dirty="0">
                <a:cs typeface="PT Bold Heading" pitchFamily="2" charset="-78"/>
              </a:rPr>
              <a:t> الدورة </a:t>
            </a:r>
            <a:r>
              <a:rPr lang="ar-EG" sz="2000" b="1" dirty="0" smtClean="0">
                <a:cs typeface="PT Bold Heading" pitchFamily="2" charset="-78"/>
              </a:rPr>
              <a:t>( مرفق 1 )</a:t>
            </a:r>
            <a:endParaRPr lang="ar-EG" sz="20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382682"/>
              </p:ext>
            </p:extLst>
          </p:nvPr>
        </p:nvGraphicFramePr>
        <p:xfrm>
          <a:off x="505122" y="1340768"/>
          <a:ext cx="8229599" cy="48768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57884"/>
                <a:gridCol w="2896819"/>
                <a:gridCol w="875629"/>
                <a:gridCol w="875629"/>
                <a:gridCol w="760415"/>
                <a:gridCol w="1463223"/>
              </a:tblGrid>
              <a:tr h="0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المركز العام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الدولة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عدد اللاعبين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عدد الرياضات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رجال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سيدات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مج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مصر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179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120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299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24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نيجيريا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157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157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314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23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جنوب افريقيا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83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71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154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14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الجزائر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152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118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270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24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5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المغرب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228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181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409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26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6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تونس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97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82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179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25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7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كينيا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128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131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259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23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8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موريشيوس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62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91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17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9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اثيوبيا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96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81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177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13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10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مدغشقر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59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13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11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الكاميرون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52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71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126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13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12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ساحل العاج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44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69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10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13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بتسوانا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43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103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12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14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بوروكينا فاسو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97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9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15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غانا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76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96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15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16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انجولا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63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93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14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16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ناميبيا 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47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68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13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18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سيشل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40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8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5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8024" cy="908334"/>
          </a:xfrm>
        </p:spPr>
        <p:txBody>
          <a:bodyPr>
            <a:normAutofit fontScale="90000"/>
          </a:bodyPr>
          <a:lstStyle/>
          <a:p>
            <a:pPr lvl="0"/>
            <a:r>
              <a:rPr lang="ar-EG" sz="2200" b="1" dirty="0">
                <a:cs typeface="PT Bold Heading" pitchFamily="2" charset="-78"/>
              </a:rPr>
              <a:t>بيـــان</a:t>
            </a:r>
            <a:r>
              <a:rPr lang="ar-EG" sz="2800" b="1" dirty="0">
                <a:cs typeface="PT Bold Heading" pitchFamily="2" charset="-78"/>
              </a:rPr>
              <a:t/>
            </a:r>
            <a:br>
              <a:rPr lang="ar-EG" sz="2800" b="1" dirty="0">
                <a:cs typeface="PT Bold Heading" pitchFamily="2" charset="-78"/>
              </a:rPr>
            </a:br>
            <a:r>
              <a:rPr lang="ar-EG" sz="2000" b="1" dirty="0" err="1">
                <a:cs typeface="PT Bold Heading" pitchFamily="2" charset="-78"/>
              </a:rPr>
              <a:t>بإجمالى</a:t>
            </a:r>
            <a:r>
              <a:rPr lang="ar-EG" sz="2000" b="1" dirty="0">
                <a:cs typeface="PT Bold Heading" pitchFamily="2" charset="-78"/>
              </a:rPr>
              <a:t> أعداد اللاعبين والرياضات المشاركة لكل دولة </a:t>
            </a:r>
            <a:r>
              <a:rPr lang="ar-EG" sz="2000" b="1" dirty="0" err="1">
                <a:cs typeface="PT Bold Heading" pitchFamily="2" charset="-78"/>
              </a:rPr>
              <a:t>فى</a:t>
            </a:r>
            <a:r>
              <a:rPr lang="ar-EG" sz="2000" b="1" dirty="0">
                <a:cs typeface="PT Bold Heading" pitchFamily="2" charset="-78"/>
              </a:rPr>
              <a:t> الدورة </a:t>
            </a:r>
            <a:r>
              <a:rPr lang="ar-EG" sz="2000" b="1" dirty="0" smtClean="0">
                <a:cs typeface="PT Bold Heading" pitchFamily="2" charset="-78"/>
              </a:rPr>
              <a:t>( مرفق 1 )</a:t>
            </a:r>
            <a:endParaRPr lang="ar-EG" sz="20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46239"/>
              </p:ext>
            </p:extLst>
          </p:nvPr>
        </p:nvGraphicFramePr>
        <p:xfrm>
          <a:off x="505122" y="1340768"/>
          <a:ext cx="8229599" cy="48768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57884"/>
                <a:gridCol w="2896819"/>
                <a:gridCol w="875629"/>
                <a:gridCol w="875629"/>
                <a:gridCol w="760415"/>
                <a:gridCol w="1463223"/>
              </a:tblGrid>
              <a:tr h="0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المركز العام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الدولة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عدد اللاعبين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عدد الرياضات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رجال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سيدات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مج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جامبيا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الجابون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النيجر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السنغال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موزمبيق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زامبيا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ساو تومى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اريتريا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الكونغو الديمقراطية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اوغندا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ليبيا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مالى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الكونغو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زيمبابوى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جيبوتى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غينيا بيساو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ليسوتو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تشاد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4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8024" cy="908334"/>
          </a:xfrm>
        </p:spPr>
        <p:txBody>
          <a:bodyPr>
            <a:normAutofit fontScale="90000"/>
          </a:bodyPr>
          <a:lstStyle/>
          <a:p>
            <a:pPr lvl="0"/>
            <a:r>
              <a:rPr lang="ar-EG" sz="2200" b="1" dirty="0" smtClean="0">
                <a:cs typeface="PT Bold Heading" pitchFamily="2" charset="-78"/>
              </a:rPr>
              <a:t>بيـــان</a:t>
            </a:r>
            <a:r>
              <a:rPr lang="ar-EG" sz="2800" b="1" dirty="0">
                <a:cs typeface="PT Bold Heading" pitchFamily="2" charset="-78"/>
              </a:rPr>
              <a:t/>
            </a:r>
            <a:br>
              <a:rPr lang="ar-EG" sz="2800" b="1" dirty="0">
                <a:cs typeface="PT Bold Heading" pitchFamily="2" charset="-78"/>
              </a:rPr>
            </a:br>
            <a:r>
              <a:rPr lang="ar-EG" sz="2000" b="1" dirty="0" err="1">
                <a:cs typeface="PT Bold Heading" pitchFamily="2" charset="-78"/>
              </a:rPr>
              <a:t>بإجمالى</a:t>
            </a:r>
            <a:r>
              <a:rPr lang="ar-EG" sz="2000" b="1" dirty="0">
                <a:cs typeface="PT Bold Heading" pitchFamily="2" charset="-78"/>
              </a:rPr>
              <a:t> أعداد اللاعبين والرياضات المشاركة لكل دولة </a:t>
            </a:r>
            <a:r>
              <a:rPr lang="ar-EG" sz="2000" b="1" dirty="0" err="1">
                <a:cs typeface="PT Bold Heading" pitchFamily="2" charset="-78"/>
              </a:rPr>
              <a:t>فى</a:t>
            </a:r>
            <a:r>
              <a:rPr lang="ar-EG" sz="2000" b="1" dirty="0">
                <a:cs typeface="PT Bold Heading" pitchFamily="2" charset="-78"/>
              </a:rPr>
              <a:t> الدورة </a:t>
            </a:r>
            <a:r>
              <a:rPr lang="ar-EG" sz="2000" b="1" dirty="0" smtClean="0">
                <a:cs typeface="PT Bold Heading" pitchFamily="2" charset="-78"/>
              </a:rPr>
              <a:t>( مرفق 1 )</a:t>
            </a:r>
            <a:endParaRPr lang="ar-EG" sz="20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93640"/>
              </p:ext>
            </p:extLst>
          </p:nvPr>
        </p:nvGraphicFramePr>
        <p:xfrm>
          <a:off x="505122" y="1340768"/>
          <a:ext cx="8229599" cy="46329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57884"/>
                <a:gridCol w="2896819"/>
                <a:gridCol w="875629"/>
                <a:gridCol w="875629"/>
                <a:gridCol w="760415"/>
                <a:gridCol w="1463223"/>
              </a:tblGrid>
              <a:tr h="0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المركز العام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الدولة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عدد اللاعبين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عدد الرياضات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رجال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سيدات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مج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رواندا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بنين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غينيا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توجو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وسط افريقيا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الرأس الأخضر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بوروندى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غينيا الأستوائية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اسواتينى ( سوازيلاند سابقا)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ليبريا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ملاوى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موريتانيا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سيراليون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الصومال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جنوب السودان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السودان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تنزانيا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8024" cy="908334"/>
          </a:xfrm>
        </p:spPr>
        <p:txBody>
          <a:bodyPr>
            <a:normAutofit/>
          </a:bodyPr>
          <a:lstStyle/>
          <a:p>
            <a:pPr lvl="0"/>
            <a:r>
              <a:rPr lang="ar-EG" sz="2200" b="1" dirty="0" smtClean="0">
                <a:cs typeface="PT Bold Heading" pitchFamily="2" charset="-78"/>
              </a:rPr>
              <a:t>بيـــان</a:t>
            </a:r>
            <a:r>
              <a:rPr lang="ar-EG" sz="2800" b="1" dirty="0" smtClean="0">
                <a:cs typeface="PT Bold Heading" pitchFamily="2" charset="-78"/>
              </a:rPr>
              <a:t/>
            </a:r>
            <a:br>
              <a:rPr lang="ar-EG" sz="2800" b="1" dirty="0" smtClean="0">
                <a:cs typeface="PT Bold Heading" pitchFamily="2" charset="-78"/>
              </a:rPr>
            </a:br>
            <a:r>
              <a:rPr lang="ar-EG" sz="2000" b="1" dirty="0" smtClean="0">
                <a:cs typeface="PT Bold Heading" pitchFamily="2" charset="-78"/>
              </a:rPr>
              <a:t>اللاعبين المشاركين </a:t>
            </a:r>
            <a:r>
              <a:rPr lang="ar-EG" sz="2000" b="1" dirty="0" err="1" smtClean="0">
                <a:cs typeface="PT Bold Heading" pitchFamily="2" charset="-78"/>
              </a:rPr>
              <a:t>فى</a:t>
            </a:r>
            <a:r>
              <a:rPr lang="ar-EG" sz="2000" b="1" dirty="0" smtClean="0">
                <a:cs typeface="PT Bold Heading" pitchFamily="2" charset="-78"/>
              </a:rPr>
              <a:t> دورة الألعاب الأفريقية المغرب 2019( مرفق 2 )</a:t>
            </a:r>
            <a:endParaRPr lang="ar-EG" sz="20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561193"/>
              </p:ext>
            </p:extLst>
          </p:nvPr>
        </p:nvGraphicFramePr>
        <p:xfrm>
          <a:off x="1475654" y="1168993"/>
          <a:ext cx="6416789" cy="5131686"/>
        </p:xfrm>
        <a:graphic>
          <a:graphicData uri="http://schemas.openxmlformats.org/drawingml/2006/table">
            <a:tbl>
              <a:tblPr rtl="1"/>
              <a:tblGrid>
                <a:gridCol w="852149"/>
                <a:gridCol w="2782321"/>
                <a:gridCol w="1000384"/>
                <a:gridCol w="906598"/>
                <a:gridCol w="875337"/>
              </a:tblGrid>
              <a:tr h="9976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EG" sz="11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EG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PT Bold Heading" pitchFamily="2" charset="-78"/>
                        </a:rPr>
                        <a:t>اللعبة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ar-EG" sz="105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PT Bold Heading" pitchFamily="2" charset="-78"/>
                        </a:rPr>
                        <a:t>اللاعبون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47405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EG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PT Bold Heading" pitchFamily="2" charset="-78"/>
                        </a:rPr>
                        <a:t>لاعب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EG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PT Bold Heading" pitchFamily="2" charset="-78"/>
                        </a:rPr>
                        <a:t>لاعبة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PT Bold Heading" pitchFamily="2" charset="-78"/>
                        </a:rPr>
                        <a:t>مج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القوس والسهم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العاب القوي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الريشة الطائرة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كرة سلة 3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X3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كرة طائرة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كرة طائرة شاطئية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الملاكمة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الكانوي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شطرنج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فروسية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السلاح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جمباز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PT Bold Heading" pitchFamily="2" charset="-78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كرة اليد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جودو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كاراتيه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تجديف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رماية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بلياردو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سباحة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تنس طاولة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تايكوندو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تنس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ثلاثي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 رفع اثقال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مصارعة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Simplified Arabic"/>
                          <a:cs typeface="PT Bold Heading" pitchFamily="2" charset="-7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EG" sz="1100" b="0" i="0" u="none" strike="noStrike">
                          <a:effectLst/>
                          <a:latin typeface="Arial"/>
                          <a:cs typeface="PT Bold Heading" pitchFamily="2" charset="-78"/>
                        </a:rPr>
                        <a:t>مجموع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Times New Roman"/>
                          <a:cs typeface="PT Bold Heading" pitchFamily="2" charset="-78"/>
                        </a:rPr>
                        <a:t>179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0" i="0" u="none" strike="noStrike">
                          <a:effectLst/>
                          <a:latin typeface="Times New Roman"/>
                          <a:cs typeface="PT Bold Heading" pitchFamily="2" charset="-78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100" b="0" i="0" u="none" strike="noStrike" dirty="0">
                          <a:effectLst/>
                          <a:latin typeface="Arial"/>
                          <a:cs typeface="PT Bold Heading" pitchFamily="2" charset="-78"/>
                        </a:rPr>
                        <a:t>299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2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 fontScale="90000"/>
          </a:bodyPr>
          <a:lstStyle/>
          <a:p>
            <a:pPr lvl="0"/>
            <a:r>
              <a:rPr lang="ar-EG" sz="2200" b="1" dirty="0" smtClean="0">
                <a:cs typeface="PT Bold Heading" pitchFamily="2" charset="-78"/>
              </a:rPr>
              <a:t>بيـــان</a:t>
            </a:r>
            <a:r>
              <a:rPr lang="ar-EG" sz="2800" b="1" dirty="0" smtClean="0">
                <a:cs typeface="PT Bold Heading" pitchFamily="2" charset="-78"/>
              </a:rPr>
              <a:t/>
            </a:r>
            <a:br>
              <a:rPr lang="ar-EG" sz="2800" b="1" dirty="0" smtClean="0">
                <a:cs typeface="PT Bold Heading" pitchFamily="2" charset="-78"/>
              </a:rPr>
            </a:br>
            <a:r>
              <a:rPr lang="ar-EG" sz="2000" b="1" dirty="0" smtClean="0">
                <a:cs typeface="PT Bold Heading" pitchFamily="2" charset="-78"/>
              </a:rPr>
              <a:t>بمتوسط الأعمار السنية للاعبين المصريين والدول الأخرى </a:t>
            </a:r>
            <a:r>
              <a:rPr lang="ar-EG" sz="2000" b="1" dirty="0" err="1" smtClean="0">
                <a:cs typeface="PT Bold Heading" pitchFamily="2" charset="-78"/>
              </a:rPr>
              <a:t>فى</a:t>
            </a:r>
            <a:r>
              <a:rPr lang="ar-EG" sz="2000" b="1" dirty="0" smtClean="0">
                <a:cs typeface="PT Bold Heading" pitchFamily="2" charset="-78"/>
              </a:rPr>
              <a:t> كل رياضة( مرفق 3 )</a:t>
            </a:r>
            <a:endParaRPr lang="ar-EG" sz="20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43232"/>
              </p:ext>
            </p:extLst>
          </p:nvPr>
        </p:nvGraphicFramePr>
        <p:xfrm>
          <a:off x="763114" y="1169929"/>
          <a:ext cx="7373754" cy="551204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47516"/>
                <a:gridCol w="2308024"/>
                <a:gridCol w="2309107"/>
                <a:gridCol w="2309107"/>
              </a:tblGrid>
              <a:tr h="2099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م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600" b="1">
                          <a:effectLst/>
                        </a:rPr>
                        <a:t>الاتحاد 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اعمار اللاعبين المصريين 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600" b="1" dirty="0">
                          <a:effectLst/>
                        </a:rPr>
                        <a:t>اعمار اللاعبين من الدول </a:t>
                      </a:r>
                      <a:r>
                        <a:rPr lang="ar-EG" sz="1600" b="1" dirty="0" err="1">
                          <a:effectLst/>
                        </a:rPr>
                        <a:t>الاخري</a:t>
                      </a:r>
                      <a:r>
                        <a:rPr lang="ar-EG" sz="1600" b="1" dirty="0">
                          <a:effectLst/>
                        </a:rPr>
                        <a:t> 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1258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القوس والسهم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2002 - 1989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2003 – 1963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1258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العاب القوي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2001 - 1988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2001 – 1987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1258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الريشة الطائرة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2000 – 1988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2003 – 1988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1258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كرة السلة 3 </a:t>
                      </a:r>
                      <a:r>
                        <a:rPr lang="en-US" sz="1200" b="1">
                          <a:effectLst/>
                        </a:rPr>
                        <a:t>X</a:t>
                      </a:r>
                      <a:r>
                        <a:rPr lang="ar-EG" sz="1200" b="1">
                          <a:effectLst/>
                        </a:rPr>
                        <a:t> 3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2002 – 1996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2004 – 1990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1258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كرة طائرة شاطئية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1997 - 1981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2001 – 1980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1258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الملاكمة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2000 – 1987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2000 – 1979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1258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 dirty="0" err="1">
                          <a:effectLst/>
                        </a:rPr>
                        <a:t>الكانوي</a:t>
                      </a:r>
                      <a:r>
                        <a:rPr lang="ar-EG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2002 – 1996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2003 – 1989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1258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الشطرنج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1998 – 1987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2003 – 1963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1258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9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الفروسية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1995 – 1985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2003 – 1962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10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السلاح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2002 – 1990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2004 – 1980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11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الجمباز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2003 – 1989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2003 – 1989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12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كرة اليد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2003 – 1988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2004 – 1989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13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الجودو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1998 – 1988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2004 – 1981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14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الكاراتيه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2001 – 1988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2002 – 1977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15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التجديف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2000 – 1988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2002 – 1986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16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الرماية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1992 – 1979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2001 – 1960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17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البلياردو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1998 – 1989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1998 – 1979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18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السباحة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2004 – 1993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2004 – 1990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19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تنس الطاولة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2000 – 1979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2005 – 1974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20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تايكوندو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2001 – 1992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2004 – 1986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21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تنس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1998 – 1986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2005 – 1979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  <a:tr h="244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22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الثلاثي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>
                          <a:effectLst/>
                        </a:rPr>
                        <a:t>2001 – 2000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100" b="1" dirty="0">
                          <a:effectLst/>
                        </a:rPr>
                        <a:t>2003 – 1986 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4226" marR="3422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2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/>
          </a:bodyPr>
          <a:lstStyle/>
          <a:p>
            <a:pPr lvl="0"/>
            <a:r>
              <a:rPr lang="ar-EG" sz="2200" b="1" dirty="0" smtClean="0">
                <a:cs typeface="PT Bold Heading" pitchFamily="2" charset="-78"/>
              </a:rPr>
              <a:t>بيـــان</a:t>
            </a:r>
            <a:r>
              <a:rPr lang="ar-EG" sz="2800" b="1" dirty="0" smtClean="0">
                <a:cs typeface="PT Bold Heading" pitchFamily="2" charset="-78"/>
              </a:rPr>
              <a:t/>
            </a:r>
            <a:br>
              <a:rPr lang="ar-EG" sz="2800" b="1" dirty="0" smtClean="0">
                <a:cs typeface="PT Bold Heading" pitchFamily="2" charset="-78"/>
              </a:rPr>
            </a:br>
            <a:r>
              <a:rPr lang="ar-EG" sz="2000" b="1" dirty="0" err="1" smtClean="0">
                <a:cs typeface="PT Bold Heading" pitchFamily="2" charset="-78"/>
              </a:rPr>
              <a:t>بإجمالى</a:t>
            </a:r>
            <a:r>
              <a:rPr lang="ar-EG" sz="2000" b="1" dirty="0" smtClean="0">
                <a:cs typeface="PT Bold Heading" pitchFamily="2" charset="-78"/>
              </a:rPr>
              <a:t> ميداليات دورة الألعاب الأفريقية المغرب 2019( مرفق 4 )</a:t>
            </a:r>
            <a:endParaRPr lang="ar-EG" sz="20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66" y="980728"/>
            <a:ext cx="6120680" cy="533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03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 fontScale="90000"/>
          </a:bodyPr>
          <a:lstStyle/>
          <a:p>
            <a:pPr lvl="0"/>
            <a:r>
              <a:rPr lang="ar-EG" sz="2200" b="1" dirty="0" smtClean="0">
                <a:cs typeface="PT Bold Heading" pitchFamily="2" charset="-78"/>
              </a:rPr>
              <a:t>بيـــان</a:t>
            </a:r>
            <a:r>
              <a:rPr lang="ar-EG" sz="2800" b="1" dirty="0" smtClean="0">
                <a:cs typeface="PT Bold Heading" pitchFamily="2" charset="-78"/>
              </a:rPr>
              <a:t/>
            </a:r>
            <a:br>
              <a:rPr lang="ar-EG" sz="2800" b="1" dirty="0" smtClean="0">
                <a:cs typeface="PT Bold Heading" pitchFamily="2" charset="-78"/>
              </a:rPr>
            </a:br>
            <a:r>
              <a:rPr lang="ar-EG" sz="2000" b="1" dirty="0" err="1" smtClean="0">
                <a:cs typeface="PT Bold Heading" pitchFamily="2" charset="-78"/>
              </a:rPr>
              <a:t>بإجمالى</a:t>
            </a:r>
            <a:r>
              <a:rPr lang="ar-EG" sz="2000" b="1" dirty="0" smtClean="0">
                <a:cs typeface="PT Bold Heading" pitchFamily="2" charset="-78"/>
              </a:rPr>
              <a:t> ميداليات </a:t>
            </a:r>
            <a:r>
              <a:rPr lang="ar-EG" sz="2000" b="1" dirty="0" err="1" smtClean="0">
                <a:cs typeface="PT Bold Heading" pitchFamily="2" charset="-78"/>
              </a:rPr>
              <a:t>التى</a:t>
            </a:r>
            <a:r>
              <a:rPr lang="ar-EG" sz="2000" b="1" dirty="0" smtClean="0">
                <a:cs typeface="PT Bold Heading" pitchFamily="2" charset="-78"/>
              </a:rPr>
              <a:t> سوف تنافس عليها مصر </a:t>
            </a:r>
            <a:r>
              <a:rPr lang="ar-EG" sz="2000" b="1" dirty="0" err="1" smtClean="0">
                <a:cs typeface="PT Bold Heading" pitchFamily="2" charset="-78"/>
              </a:rPr>
              <a:t>فى</a:t>
            </a:r>
            <a:r>
              <a:rPr lang="ar-EG" sz="2000" b="1" dirty="0" smtClean="0">
                <a:cs typeface="PT Bold Heading" pitchFamily="2" charset="-78"/>
              </a:rPr>
              <a:t> </a:t>
            </a:r>
            <a:br>
              <a:rPr lang="ar-EG" sz="2000" b="1" dirty="0" smtClean="0">
                <a:cs typeface="PT Bold Heading" pitchFamily="2" charset="-78"/>
              </a:rPr>
            </a:br>
            <a:r>
              <a:rPr lang="ar-EG" sz="2000" b="1" dirty="0" smtClean="0">
                <a:cs typeface="PT Bold Heading" pitchFamily="2" charset="-78"/>
              </a:rPr>
              <a:t>دورة الألعاب الأفريقية المغرب 2019( مرفق 5 )</a:t>
            </a:r>
            <a:endParaRPr lang="ar-EG" sz="20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273126"/>
              </p:ext>
            </p:extLst>
          </p:nvPr>
        </p:nvGraphicFramePr>
        <p:xfrm>
          <a:off x="1331640" y="1340768"/>
          <a:ext cx="6120682" cy="511256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126374"/>
                <a:gridCol w="1423908"/>
                <a:gridCol w="892600"/>
                <a:gridCol w="892600"/>
                <a:gridCol w="892600"/>
                <a:gridCol w="892600"/>
              </a:tblGrid>
              <a:tr h="175111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 dirty="0">
                          <a:effectLst/>
                          <a:cs typeface="PT Bold Heading" pitchFamily="2" charset="-78"/>
                        </a:rPr>
                        <a:t>م </a:t>
                      </a:r>
                      <a:endParaRPr lang="ar-EG" sz="1050" b="1" i="0" u="none" strike="noStrike" dirty="0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 dirty="0" err="1" smtClean="0">
                          <a:effectLst/>
                          <a:cs typeface="PT Bold Heading" pitchFamily="2" charset="-78"/>
                        </a:rPr>
                        <a:t>الأتحــاد</a:t>
                      </a:r>
                      <a:r>
                        <a:rPr lang="ar-EG" sz="1050" b="1" u="none" strike="noStrike" dirty="0" smtClean="0">
                          <a:effectLst/>
                          <a:cs typeface="PT Bold Heading" pitchFamily="2" charset="-78"/>
                        </a:rPr>
                        <a:t> </a:t>
                      </a:r>
                      <a:endParaRPr lang="ar-EG" sz="1050" b="1" i="0" u="none" strike="noStrike" dirty="0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عدد الميداليات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75111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ذ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ف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ب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مج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1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 dirty="0">
                          <a:effectLst/>
                          <a:cs typeface="PT Bold Heading" pitchFamily="2" charset="-78"/>
                        </a:rPr>
                        <a:t>قوس و سهم </a:t>
                      </a:r>
                      <a:endParaRPr lang="ar-EG" sz="1050" b="1" i="0" u="none" strike="noStrike" dirty="0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 dirty="0" smtClean="0">
                          <a:effectLst/>
                          <a:cs typeface="PT Bold Heading" pitchFamily="2" charset="-78"/>
                        </a:rPr>
                        <a:t>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 dirty="0" smtClean="0">
                          <a:effectLst/>
                          <a:cs typeface="PT Bold Heading" pitchFamily="2" charset="-78"/>
                        </a:rPr>
                        <a:t>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2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العاب القوى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47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47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47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141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3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ريشة طائرة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4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كرة السلة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5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ملاكمة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13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13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6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كانوى و كاياك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18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18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18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7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الشطرنج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8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الفروسية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9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سلاح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48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10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جمباز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42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11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كرة اليد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12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 جودو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28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13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كاراتيه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14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تجديف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9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9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9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27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15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رماية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15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16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سنوكر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9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17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سباحة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42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42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42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126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18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تنس طاولة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7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7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28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19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تايكوندو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20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تنس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21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الثلاثى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9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22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1" u="none" strike="noStrike">
                          <a:effectLst/>
                          <a:cs typeface="PT Bold Heading" pitchFamily="2" charset="-78"/>
                        </a:rPr>
                        <a:t>كرة طائرة صالات </a:t>
                      </a:r>
                      <a:endParaRPr lang="ar-EG" sz="90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 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1" u="none" strike="noStrike">
                          <a:effectLst/>
                          <a:cs typeface="PT Bold Heading" pitchFamily="2" charset="-78"/>
                        </a:rPr>
                        <a:t>كرة طائرة شاطئية </a:t>
                      </a:r>
                      <a:endParaRPr lang="ar-EG" sz="90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2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23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رفع اثقال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60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60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60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180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u="none" strike="noStrike">
                          <a:effectLst/>
                          <a:cs typeface="PT Bold Heading" pitchFamily="2" charset="-78"/>
                        </a:rPr>
                        <a:t>24</a:t>
                      </a:r>
                      <a:endParaRPr lang="ar-EG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مصارعة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18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18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18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54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  <a:tr h="18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1" u="none" strike="noStrike">
                          <a:effectLst/>
                          <a:cs typeface="PT Bold Heading" pitchFamily="2" charset="-78"/>
                        </a:rPr>
                        <a:t> </a:t>
                      </a:r>
                      <a:endParaRPr lang="ar-EG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u="none" strike="noStrike">
                          <a:effectLst/>
                          <a:cs typeface="PT Bold Heading" pitchFamily="2" charset="-78"/>
                        </a:rPr>
                        <a:t>اجمالى </a:t>
                      </a:r>
                      <a:endParaRPr lang="ar-EG" sz="1050" b="1" i="0" u="none" strike="noStrike">
                        <a:solidFill>
                          <a:srgbClr val="000000"/>
                        </a:solidFill>
                        <a:effectLst/>
                        <a:latin typeface="AF_Aseer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327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327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417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1071</a:t>
                      </a:r>
                      <a:endParaRPr lang="ar-EG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PT Bold Heading" pitchFamily="2" charset="-78"/>
                      </a:endParaRPr>
                    </a:p>
                  </a:txBody>
                  <a:tcPr marL="5622" marR="5622" marT="56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/>
          </a:bodyPr>
          <a:lstStyle/>
          <a:p>
            <a:pPr lvl="0"/>
            <a:r>
              <a:rPr lang="ar-EG" sz="2200" b="1" dirty="0" smtClean="0">
                <a:cs typeface="PT Bold Heading" pitchFamily="2" charset="-78"/>
              </a:rPr>
              <a:t>بيـــان</a:t>
            </a:r>
            <a:r>
              <a:rPr lang="ar-EG" sz="2800" b="1" dirty="0" smtClean="0">
                <a:cs typeface="PT Bold Heading" pitchFamily="2" charset="-78"/>
              </a:rPr>
              <a:t/>
            </a:r>
            <a:br>
              <a:rPr lang="ar-EG" sz="2800" b="1" dirty="0" smtClean="0">
                <a:cs typeface="PT Bold Heading" pitchFamily="2" charset="-78"/>
              </a:rPr>
            </a:br>
            <a:r>
              <a:rPr lang="ar-EG" sz="2000" b="1" dirty="0" smtClean="0">
                <a:cs typeface="PT Bold Heading" pitchFamily="2" charset="-78"/>
              </a:rPr>
              <a:t>بالترتيب العام للدول المشاركة </a:t>
            </a:r>
            <a:r>
              <a:rPr lang="ar-EG" sz="2000" b="1" dirty="0" err="1" smtClean="0">
                <a:cs typeface="PT Bold Heading" pitchFamily="2" charset="-78"/>
              </a:rPr>
              <a:t>فى</a:t>
            </a:r>
            <a:r>
              <a:rPr lang="ar-EG" sz="2000" b="1" dirty="0" smtClean="0">
                <a:cs typeface="PT Bold Heading" pitchFamily="2" charset="-78"/>
              </a:rPr>
              <a:t> الدورة( مرفق 6 )</a:t>
            </a:r>
            <a:endParaRPr lang="ar-EG" sz="20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41565"/>
              </p:ext>
            </p:extLst>
          </p:nvPr>
        </p:nvGraphicFramePr>
        <p:xfrm>
          <a:off x="391470" y="1268760"/>
          <a:ext cx="8229600" cy="54864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05657"/>
                <a:gridCol w="3830056"/>
                <a:gridCol w="1005657"/>
                <a:gridCol w="794979"/>
                <a:gridCol w="1008949"/>
                <a:gridCol w="584302"/>
              </a:tblGrid>
              <a:tr h="87630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dirty="0">
                          <a:effectLst/>
                        </a:rPr>
                        <a:t>م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الدولة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الميداليات المحققة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60655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ذ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ف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ب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مج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dirty="0">
                          <a:effectLst/>
                        </a:rPr>
                        <a:t> </a:t>
                      </a:r>
                      <a:r>
                        <a:rPr lang="ar-EG" sz="1800" b="1" dirty="0" smtClean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 dirty="0" smtClean="0">
                          <a:effectLst/>
                        </a:rPr>
                        <a:t>مصر</a:t>
                      </a:r>
                      <a:r>
                        <a:rPr lang="ar-EG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en-US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en-US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5" marR="47475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نيجيريا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dirty="0">
                          <a:effectLst/>
                        </a:rPr>
                        <a:t>46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33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48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dirty="0">
                          <a:effectLst/>
                        </a:rPr>
                        <a:t>127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جنوب افريقيا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dirty="0">
                          <a:effectLst/>
                        </a:rPr>
                        <a:t>36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87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الجزائر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33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32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60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125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المغرب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31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32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46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109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تونس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36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35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97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 dirty="0">
                          <a:effectLst/>
                        </a:rPr>
                        <a:t>كينيا 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31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موريشيوس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اثيوبيا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مدغشقر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الكاميرون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ساحل العاج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بتسوانا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بوروكينا فاسو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غانا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انجولا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ناميبيا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سيشل 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dirty="0">
                          <a:effectLst/>
                        </a:rPr>
                        <a:t>4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6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/>
          </a:bodyPr>
          <a:lstStyle/>
          <a:p>
            <a:pPr lvl="0"/>
            <a:r>
              <a:rPr lang="ar-EG" sz="2200" b="1" dirty="0" smtClean="0">
                <a:cs typeface="PT Bold Heading" pitchFamily="2" charset="-78"/>
              </a:rPr>
              <a:t>بيـــان</a:t>
            </a:r>
            <a:r>
              <a:rPr lang="ar-EG" sz="2800" b="1" dirty="0" smtClean="0">
                <a:cs typeface="PT Bold Heading" pitchFamily="2" charset="-78"/>
              </a:rPr>
              <a:t/>
            </a:r>
            <a:br>
              <a:rPr lang="ar-EG" sz="2800" b="1" dirty="0" smtClean="0">
                <a:cs typeface="PT Bold Heading" pitchFamily="2" charset="-78"/>
              </a:rPr>
            </a:br>
            <a:r>
              <a:rPr lang="ar-EG" sz="2000" b="1" dirty="0" smtClean="0">
                <a:cs typeface="PT Bold Heading" pitchFamily="2" charset="-78"/>
              </a:rPr>
              <a:t>بالترتيب العام للدول المشاركة </a:t>
            </a:r>
            <a:r>
              <a:rPr lang="ar-EG" sz="2000" b="1" dirty="0" err="1" smtClean="0">
                <a:cs typeface="PT Bold Heading" pitchFamily="2" charset="-78"/>
              </a:rPr>
              <a:t>فى</a:t>
            </a:r>
            <a:r>
              <a:rPr lang="ar-EG" sz="2000" b="1" dirty="0" smtClean="0">
                <a:cs typeface="PT Bold Heading" pitchFamily="2" charset="-78"/>
              </a:rPr>
              <a:t> الدورة( مرفق 6 )</a:t>
            </a:r>
            <a:endParaRPr lang="ar-EG" sz="20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600742"/>
              </p:ext>
            </p:extLst>
          </p:nvPr>
        </p:nvGraphicFramePr>
        <p:xfrm>
          <a:off x="391470" y="1268760"/>
          <a:ext cx="8229600" cy="54864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05657"/>
                <a:gridCol w="3830056"/>
                <a:gridCol w="1005657"/>
                <a:gridCol w="794979"/>
                <a:gridCol w="1008949"/>
                <a:gridCol w="584302"/>
              </a:tblGrid>
              <a:tr h="87630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م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الدولة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الميداليات المحققة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60655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ذ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ف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ب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مج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جامبيا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الجابون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النيجر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السنغال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موزمبيق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زامبيا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ساو تومى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اريتريا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الكونغو الديمقراطية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اوغندا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ليبيا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مالى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الكونغو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زيمبابوى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جيبوتى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غينيا بيساو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ليسوتو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تشاد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3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الألعاب </a:t>
            </a:r>
            <a:r>
              <a:rPr lang="ar-E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التى</a:t>
            </a:r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شاركت فيها مصر </a:t>
            </a:r>
            <a:endParaRPr lang="ar-E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340768"/>
            <a:ext cx="7524328" cy="52292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ar-EG" sz="800" u="sng" dirty="0">
              <a:latin typeface="ae_Khalid" pitchFamily="18" charset="-78"/>
              <a:cs typeface="ae_Khalid" pitchFamily="18" charset="-78"/>
            </a:endParaRPr>
          </a:p>
          <a:p>
            <a:pPr marL="0" indent="0" algn="ctr">
              <a:buNone/>
            </a:pPr>
            <a:r>
              <a:rPr lang="ar-EG" sz="3900" b="1" u="sng" dirty="0" smtClean="0"/>
              <a:t>شاركت </a:t>
            </a:r>
            <a:r>
              <a:rPr lang="ar-EG" sz="3900" b="1" u="sng" dirty="0"/>
              <a:t>بعثة جمهورية مصر العربية في هذه الدورة </a:t>
            </a:r>
            <a:r>
              <a:rPr lang="ar-EG" sz="3900" b="1" u="sng" dirty="0" err="1"/>
              <a:t>فى</a:t>
            </a:r>
            <a:r>
              <a:rPr lang="ar-EG" sz="3900" b="1" u="sng" dirty="0"/>
              <a:t> عدد(24) رياضة (22 </a:t>
            </a:r>
            <a:r>
              <a:rPr lang="ar-EG" sz="3900" b="1" u="sng" dirty="0" err="1"/>
              <a:t>أوليمبى</a:t>
            </a:r>
            <a:r>
              <a:rPr lang="ar-EG" sz="3900" b="1" u="sng" dirty="0"/>
              <a:t> + 2 غير </a:t>
            </a:r>
            <a:r>
              <a:rPr lang="ar-EG" sz="3900" b="1" u="sng" dirty="0" err="1"/>
              <a:t>أوليمبى</a:t>
            </a:r>
            <a:r>
              <a:rPr lang="ar-EG" sz="3900" b="1" u="sng" dirty="0"/>
              <a:t>) بيانهم </a:t>
            </a:r>
            <a:r>
              <a:rPr lang="ar-EG" sz="3900" b="1" u="sng" dirty="0" err="1"/>
              <a:t>كالتالى</a:t>
            </a:r>
            <a:r>
              <a:rPr lang="ar-EG" sz="3900" b="1" u="sng" dirty="0"/>
              <a:t>: </a:t>
            </a:r>
          </a:p>
          <a:p>
            <a:pPr marL="0" indent="0" algn="ctr">
              <a:buNone/>
            </a:pPr>
            <a:r>
              <a:rPr lang="ar-EG" sz="3900" b="1" dirty="0"/>
              <a:t>القوس والسهم -ألعاب القوي - الريشة الطائرة - كرة السلة 3</a:t>
            </a:r>
            <a:r>
              <a:rPr lang="en-US" sz="3900" b="1" dirty="0"/>
              <a:t>X3 - </a:t>
            </a:r>
            <a:r>
              <a:rPr lang="ar-EG" sz="3900" b="1" dirty="0"/>
              <a:t>ملاكمة – </a:t>
            </a:r>
            <a:r>
              <a:rPr lang="ar-EG" sz="3900" b="1" dirty="0" err="1"/>
              <a:t>كانوي</a:t>
            </a:r>
            <a:r>
              <a:rPr lang="ar-EG" sz="3900" b="1" dirty="0"/>
              <a:t> - سلاح - فروسية - جمباز - كرة اليد - جودو - كاراتيه - تجديف - رماية - سباحة - تنس طاولة - تايكوندو - تنس - ثلاثي -كرة طائرة - كرة طائرة شاطئية- رفع اثقال - مصارعة- الشطرنج - البلياردو.</a:t>
            </a:r>
          </a:p>
          <a:p>
            <a:pPr marL="0" indent="0" algn="ctr">
              <a:buNone/>
            </a:pPr>
            <a:r>
              <a:rPr lang="ar-EG" sz="3900" b="1" dirty="0"/>
              <a:t>لم تشارك مصر </a:t>
            </a:r>
            <a:r>
              <a:rPr lang="ar-EG" sz="3900" b="1" dirty="0" err="1"/>
              <a:t>فى</a:t>
            </a:r>
            <a:r>
              <a:rPr lang="ar-EG" sz="3900" b="1" dirty="0"/>
              <a:t> عدد (2) رياضة اولمبية و هم :</a:t>
            </a:r>
          </a:p>
          <a:p>
            <a:pPr marL="0" indent="0" algn="ctr">
              <a:buNone/>
            </a:pPr>
            <a:r>
              <a:rPr lang="ar-EG" sz="3900" b="1" dirty="0"/>
              <a:t>رياضة  كرة القدم و الدراجات .</a:t>
            </a:r>
          </a:p>
          <a:p>
            <a:pPr marL="0" indent="0">
              <a:buNone/>
            </a:pPr>
            <a:r>
              <a:rPr lang="ar-EG" sz="3900" b="1" dirty="0" smtClean="0"/>
              <a:t>•   قدم </a:t>
            </a:r>
            <a:r>
              <a:rPr lang="ar-EG" sz="3900" b="1" dirty="0"/>
              <a:t>اتحاد </a:t>
            </a:r>
            <a:r>
              <a:rPr lang="ar-EG" sz="3900" b="1" dirty="0" err="1"/>
              <a:t>المصرى</a:t>
            </a:r>
            <a:r>
              <a:rPr lang="ar-EG" sz="3900" b="1" dirty="0"/>
              <a:t> لكرة القدم خطاب اعتذار </a:t>
            </a:r>
            <a:r>
              <a:rPr lang="ar-EG" sz="3900" b="1" dirty="0" err="1"/>
              <a:t>رسمى</a:t>
            </a:r>
            <a:r>
              <a:rPr lang="ar-EG" sz="3900" b="1" dirty="0"/>
              <a:t> عن المشاركة بتاريخ </a:t>
            </a:r>
            <a:r>
              <a:rPr lang="ar-EG" sz="2200" b="1" dirty="0" smtClean="0"/>
              <a:t>18 /6 /2018</a:t>
            </a:r>
          </a:p>
          <a:p>
            <a:pPr marL="0" indent="0" algn="just">
              <a:buNone/>
            </a:pPr>
            <a:r>
              <a:rPr lang="ar-EG" sz="3900" b="1" dirty="0" smtClean="0"/>
              <a:t>• </a:t>
            </a:r>
            <a:r>
              <a:rPr lang="ar-EG" sz="3900" b="1" dirty="0"/>
              <a:t>قام </a:t>
            </a:r>
            <a:r>
              <a:rPr lang="ar-EG" sz="3900" b="1" dirty="0" err="1"/>
              <a:t>الأتحاد</a:t>
            </a:r>
            <a:r>
              <a:rPr lang="ar-EG" sz="3900" b="1" dirty="0"/>
              <a:t> </a:t>
            </a:r>
            <a:r>
              <a:rPr lang="ar-EG" sz="3900" b="1" dirty="0" err="1"/>
              <a:t>المصرى</a:t>
            </a:r>
            <a:r>
              <a:rPr lang="ar-EG" sz="3900" b="1" dirty="0"/>
              <a:t> للدراجات بأرسال خطاب بتاريخ 18/7/ 2019 بطلب مشاركته </a:t>
            </a:r>
            <a:r>
              <a:rPr lang="ar-EG" sz="3900" b="1" dirty="0" err="1"/>
              <a:t>فى</a:t>
            </a:r>
            <a:r>
              <a:rPr lang="ar-EG" sz="3900" b="1" dirty="0"/>
              <a:t> الدورة بعد انتهاء التسجيل للبعثة المصرية و قد قامت اللجنة الأولمبية المصرية بدراسة النتائج المتوقع تحقيقها </a:t>
            </a:r>
            <a:r>
              <a:rPr lang="ar-EG" sz="3900" b="1" dirty="0" err="1"/>
              <a:t>للأتحاد</a:t>
            </a:r>
            <a:r>
              <a:rPr lang="ar-EG" sz="3900" b="1" dirty="0"/>
              <a:t> من خلال المشاركة و بالدراسة اتضح ان </a:t>
            </a:r>
            <a:r>
              <a:rPr lang="ar-EG" sz="3900" b="1" dirty="0" err="1"/>
              <a:t>الأتحاد</a:t>
            </a:r>
            <a:r>
              <a:rPr lang="ar-EG" sz="3900" b="1" dirty="0"/>
              <a:t> لن يتمكن من تحقيق ميداليات </a:t>
            </a:r>
            <a:r>
              <a:rPr lang="ar-EG" sz="3900" b="1" dirty="0" err="1"/>
              <a:t>فى</a:t>
            </a:r>
            <a:r>
              <a:rPr lang="ar-EG" sz="3900" b="1" dirty="0"/>
              <a:t> الدورة حيث أن المنافسات المدرجة </a:t>
            </a:r>
            <a:r>
              <a:rPr lang="ar-EG" sz="3900" b="1" dirty="0" err="1"/>
              <a:t>فى</a:t>
            </a:r>
            <a:r>
              <a:rPr lang="ar-EG" sz="3900" b="1" dirty="0"/>
              <a:t> الدورة </a:t>
            </a:r>
            <a:r>
              <a:rPr lang="ar-EG" sz="3900" b="1" dirty="0" err="1"/>
              <a:t>هى</a:t>
            </a:r>
            <a:r>
              <a:rPr lang="ar-EG" sz="3900" b="1" dirty="0"/>
              <a:t> الطريق و الدراجات الجبلية و قد تم الغاء مسابقات المضمار من قبل اللجنة المنظمة و نظرا لأن </a:t>
            </a:r>
            <a:r>
              <a:rPr lang="ar-EG" sz="3900" b="1" dirty="0" err="1"/>
              <a:t>الأتحاد</a:t>
            </a:r>
            <a:r>
              <a:rPr lang="ar-EG" sz="3900" b="1" dirty="0"/>
              <a:t> لن يتمكن من تحقيق ميداليات </a:t>
            </a:r>
            <a:r>
              <a:rPr lang="ar-EG" sz="3900" b="1" dirty="0" err="1"/>
              <a:t>فى</a:t>
            </a:r>
            <a:r>
              <a:rPr lang="ar-EG" sz="3900" b="1" dirty="0"/>
              <a:t> </a:t>
            </a:r>
            <a:r>
              <a:rPr lang="ar-EG" sz="3900" b="1" dirty="0" err="1"/>
              <a:t>هذة</a:t>
            </a:r>
            <a:r>
              <a:rPr lang="ar-EG" sz="3900" b="1" dirty="0"/>
              <a:t> السباقات  و </a:t>
            </a:r>
            <a:r>
              <a:rPr lang="ar-EG" sz="3900" b="1" dirty="0" err="1"/>
              <a:t>بناءا</a:t>
            </a:r>
            <a:r>
              <a:rPr lang="ar-EG" sz="3900" b="1" dirty="0"/>
              <a:t> عليه  لم يتم أدارج رياضة الدراجات ضمن الرياضات المشاركة </a:t>
            </a:r>
            <a:r>
              <a:rPr lang="ar-EG" sz="3900" b="1" dirty="0" err="1"/>
              <a:t>فى</a:t>
            </a:r>
            <a:r>
              <a:rPr lang="ar-EG" sz="3900" b="1" dirty="0"/>
              <a:t> الدورة .</a:t>
            </a:r>
          </a:p>
          <a:p>
            <a:endParaRPr lang="ar-EG" dirty="0" smtClean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51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/>
          </a:bodyPr>
          <a:lstStyle/>
          <a:p>
            <a:pPr lvl="0"/>
            <a:r>
              <a:rPr lang="ar-EG" sz="2200" b="1" dirty="0" smtClean="0">
                <a:cs typeface="PT Bold Heading" pitchFamily="2" charset="-78"/>
              </a:rPr>
              <a:t>بيـــان</a:t>
            </a:r>
            <a:r>
              <a:rPr lang="ar-EG" sz="2800" b="1" dirty="0" smtClean="0">
                <a:cs typeface="PT Bold Heading" pitchFamily="2" charset="-78"/>
              </a:rPr>
              <a:t/>
            </a:r>
            <a:br>
              <a:rPr lang="ar-EG" sz="2800" b="1" dirty="0" smtClean="0">
                <a:cs typeface="PT Bold Heading" pitchFamily="2" charset="-78"/>
              </a:rPr>
            </a:br>
            <a:r>
              <a:rPr lang="ar-EG" sz="2000" b="1" dirty="0" smtClean="0">
                <a:cs typeface="PT Bold Heading" pitchFamily="2" charset="-78"/>
              </a:rPr>
              <a:t>بالترتيب العام للدول المشاركة </a:t>
            </a:r>
            <a:r>
              <a:rPr lang="ar-EG" sz="2000" b="1" dirty="0" err="1" smtClean="0">
                <a:cs typeface="PT Bold Heading" pitchFamily="2" charset="-78"/>
              </a:rPr>
              <a:t>فى</a:t>
            </a:r>
            <a:r>
              <a:rPr lang="ar-EG" sz="2000" b="1" dirty="0" smtClean="0">
                <a:cs typeface="PT Bold Heading" pitchFamily="2" charset="-78"/>
              </a:rPr>
              <a:t> الدورة( مرفق 6 )</a:t>
            </a:r>
            <a:endParaRPr lang="ar-EG" sz="20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11317"/>
              </p:ext>
            </p:extLst>
          </p:nvPr>
        </p:nvGraphicFramePr>
        <p:xfrm>
          <a:off x="391470" y="1268760"/>
          <a:ext cx="8229600" cy="52120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05657"/>
                <a:gridCol w="3830056"/>
                <a:gridCol w="1005657"/>
                <a:gridCol w="794979"/>
                <a:gridCol w="1008949"/>
                <a:gridCol w="584302"/>
              </a:tblGrid>
              <a:tr h="87630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dirty="0">
                          <a:effectLst/>
                        </a:rPr>
                        <a:t>م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الدولة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الميداليات المحققة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60655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ذ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ف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ب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</a:rPr>
                        <a:t>مج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رواندا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38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بنين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غينيا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توجو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وسط افريقيا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الرأس الأخضر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بوروندى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غينيا الأستوائية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اسواتينى ( سوازيلاند سابقا)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ليبريا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ملاوى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48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موريتانيا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سيراليون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الصومال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جنوب السودان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السودان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53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تنزانيا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7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 fontScale="90000"/>
          </a:bodyPr>
          <a:lstStyle/>
          <a:p>
            <a:pPr lvl="0"/>
            <a:r>
              <a:rPr lang="ar-EG" sz="2200" b="1" dirty="0">
                <a:cs typeface="PT Bold Heading" pitchFamily="2" charset="-78"/>
              </a:rPr>
              <a:t>بيان</a:t>
            </a:r>
            <a:br>
              <a:rPr lang="ar-EG" sz="2200" b="1" dirty="0">
                <a:cs typeface="PT Bold Heading" pitchFamily="2" charset="-78"/>
              </a:rPr>
            </a:br>
            <a:r>
              <a:rPr lang="ar-EG" sz="2000" b="1" dirty="0" err="1">
                <a:cs typeface="PT Bold Heading" pitchFamily="2" charset="-78"/>
              </a:rPr>
              <a:t>تفصيلى</a:t>
            </a:r>
            <a:r>
              <a:rPr lang="ar-EG" sz="2000" b="1" dirty="0">
                <a:cs typeface="PT Bold Heading" pitchFamily="2" charset="-78"/>
              </a:rPr>
              <a:t> بالميداليات </a:t>
            </a:r>
            <a:r>
              <a:rPr lang="ar-EG" sz="2000" b="1" dirty="0" err="1">
                <a:cs typeface="PT Bold Heading" pitchFamily="2" charset="-78"/>
              </a:rPr>
              <a:t>التى</a:t>
            </a:r>
            <a:r>
              <a:rPr lang="ar-EG" sz="2000" b="1" dirty="0">
                <a:cs typeface="PT Bold Heading" pitchFamily="2" charset="-78"/>
              </a:rPr>
              <a:t> حققها اللاعبون و اللاعبات المصريين </a:t>
            </a:r>
            <a:r>
              <a:rPr lang="ar-EG" sz="2000" b="1" dirty="0" err="1">
                <a:cs typeface="PT Bold Heading" pitchFamily="2" charset="-78"/>
              </a:rPr>
              <a:t>فى</a:t>
            </a:r>
            <a:r>
              <a:rPr lang="ar-EG" sz="2000" b="1" dirty="0">
                <a:cs typeface="PT Bold Heading" pitchFamily="2" charset="-78"/>
              </a:rPr>
              <a:t> </a:t>
            </a:r>
            <a:r>
              <a:rPr lang="ar-EG" sz="2000" b="1" dirty="0" smtClean="0">
                <a:cs typeface="PT Bold Heading" pitchFamily="2" charset="-78"/>
              </a:rPr>
              <a:t>الدورة </a:t>
            </a:r>
            <a:r>
              <a:rPr lang="ar-EG" sz="1600" b="1" dirty="0" smtClean="0">
                <a:cs typeface="PT Bold Heading" pitchFamily="2" charset="-78"/>
              </a:rPr>
              <a:t>( مرفق 7 )</a:t>
            </a:r>
            <a:endParaRPr lang="ar-EG" sz="16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49044"/>
              </p:ext>
            </p:extLst>
          </p:nvPr>
        </p:nvGraphicFramePr>
        <p:xfrm>
          <a:off x="179514" y="1726766"/>
          <a:ext cx="8784974" cy="427144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74400"/>
                <a:gridCol w="726584"/>
                <a:gridCol w="543052"/>
                <a:gridCol w="587764"/>
                <a:gridCol w="515758"/>
                <a:gridCol w="431530"/>
                <a:gridCol w="505878"/>
                <a:gridCol w="488462"/>
                <a:gridCol w="404234"/>
                <a:gridCol w="505878"/>
                <a:gridCol w="496000"/>
                <a:gridCol w="478582"/>
                <a:gridCol w="451288"/>
                <a:gridCol w="386818"/>
                <a:gridCol w="523296"/>
                <a:gridCol w="478582"/>
                <a:gridCol w="339764"/>
                <a:gridCol w="447104"/>
              </a:tblGrid>
              <a:tr h="218991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100" dirty="0">
                          <a:effectLst/>
                        </a:rPr>
                        <a:t>الترتيب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الدولة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الميداليات الذهبية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الميداليات الفضة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الميداليات البرونزية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المجموع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639835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رجال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سيدات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>
                          <a:effectLst/>
                        </a:rPr>
                        <a:t>مختلط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مج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رجال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>
                          <a:effectLst/>
                        </a:rPr>
                        <a:t>سيدات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050" dirty="0">
                          <a:effectLst/>
                        </a:rPr>
                        <a:t>مختلط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مج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رجال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>
                          <a:effectLst/>
                        </a:rPr>
                        <a:t>سيدات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>
                          <a:effectLst/>
                        </a:rPr>
                        <a:t>مختلط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مج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رجال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>
                          <a:effectLst/>
                        </a:rPr>
                        <a:t>سيدات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800" b="1" dirty="0">
                          <a:effectLst/>
                        </a:rPr>
                        <a:t>مختلط</a:t>
                      </a:r>
                      <a:endParaRPr lang="en-US" sz="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مج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</a:tr>
              <a:tr h="6398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مصر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43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102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47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98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73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118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273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</a:tr>
              <a:tr h="6398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نيجيريا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74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127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</a:tr>
              <a:tr h="42655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جنوب افريقيا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53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87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</a:tr>
              <a:tr h="6398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الجزائر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53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76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</a:tr>
              <a:tr h="6398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المغرب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109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</a:tr>
              <a:tr h="42655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تونس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97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54" marR="685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7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/>
          </a:bodyPr>
          <a:lstStyle/>
          <a:p>
            <a:r>
              <a:rPr lang="ar-EG" sz="2200" b="1" dirty="0">
                <a:cs typeface="PT Bold Heading" pitchFamily="2" charset="-78"/>
              </a:rPr>
              <a:t>بيان</a:t>
            </a:r>
            <a:br>
              <a:rPr lang="ar-EG" sz="2200" b="1" dirty="0">
                <a:cs typeface="PT Bold Heading" pitchFamily="2" charset="-78"/>
              </a:rPr>
            </a:br>
            <a:r>
              <a:rPr lang="ar-EG" sz="2200" b="1" dirty="0">
                <a:cs typeface="PT Bold Heading" pitchFamily="2" charset="-78"/>
              </a:rPr>
              <a:t>الميداليات الفضة القريبة من </a:t>
            </a:r>
            <a:r>
              <a:rPr lang="ar-EG" sz="2200" b="1" dirty="0" smtClean="0">
                <a:cs typeface="PT Bold Heading" pitchFamily="2" charset="-78"/>
              </a:rPr>
              <a:t>الذهب </a:t>
            </a:r>
            <a:r>
              <a:rPr lang="ar-EG" sz="1600" b="1" dirty="0" smtClean="0">
                <a:cs typeface="PT Bold Heading" pitchFamily="2" charset="-78"/>
              </a:rPr>
              <a:t>( مرفق 8 )</a:t>
            </a:r>
            <a:endParaRPr lang="ar-EG" sz="16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590301"/>
              </p:ext>
            </p:extLst>
          </p:nvPr>
        </p:nvGraphicFramePr>
        <p:xfrm>
          <a:off x="472503" y="1268760"/>
          <a:ext cx="8140636" cy="546010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99034"/>
                <a:gridCol w="1045744"/>
                <a:gridCol w="1661495"/>
                <a:gridCol w="1450798"/>
                <a:gridCol w="1047465"/>
                <a:gridCol w="1489496"/>
                <a:gridCol w="1046604"/>
              </a:tblGrid>
              <a:tr h="2213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م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اللعبة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الاسم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المسابقة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النتيجة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نتيجة المركز الاول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ملاحظات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العاب القوي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بسنت حميده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200م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22.89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22.58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 dirty="0" err="1">
                          <a:effectLst/>
                        </a:rPr>
                        <a:t>الكانوي</a:t>
                      </a:r>
                      <a:r>
                        <a:rPr lang="ar-EG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مؤمن مهران /علي احمد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K2 200m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33.563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31.926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4688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عمرو ابو اليزيد / علي احمد / احمد البدوهي / مؤمن مهران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K4 500m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1:31.266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1:26.142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حبيبة احمد / فرح محمد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K2 200m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43.189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40.647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24141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الفروسية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فريق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قفز موانع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3.23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1.84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6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التجديف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احمد عبد العال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1000م خفيف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3:34.37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3:30.82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7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عبد الخالق البنا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500م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1:31.89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1:31.62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1000م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3:23.63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3:21.16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9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دارين حجازي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500م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1:47.37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1:47.28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10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1000م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3:58.34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3:56.62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11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rowSpan="9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السباحة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محمد سامي حسن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100م ظهر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55.57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55.02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يوسف القماش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50م صدر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27.52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27.41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13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100م صدر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1:01.52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1:00.96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14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200م صدر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2:14.83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2:14.21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15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علي خلف الله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100م حرة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49.81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48.97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16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ياسين الشماع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200م متنوع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2:03.98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2:02.49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17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فريق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تتابع 4</a:t>
                      </a:r>
                      <a:r>
                        <a:rPr lang="en-US" sz="1200" b="1">
                          <a:effectLst/>
                        </a:rPr>
                        <a:t>X</a:t>
                      </a:r>
                      <a:r>
                        <a:rPr lang="ar-EG" sz="1200" b="1">
                          <a:effectLst/>
                        </a:rPr>
                        <a:t>100م حرة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3:21.83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3:21.63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18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فريدة عثمان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100م حرة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55.62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55.13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19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50م حرة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25.06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24.95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20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رفع الاثقال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جابر محمد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109 كجم خطف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165 كجم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167 كجم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21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بسمة احمد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59 كجم نطر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114 كجم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117 كجم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22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نعمة سعيد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64 كجم خطف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96 كجم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97 كجم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23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سلمي فرج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81 كجم مجموع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216 كجم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219 كجم 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24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81 كجم خطف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96 كجم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97 كجم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  <a:tr h="1562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25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سمر حسين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86 كجم نطر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125 كجم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>
                          <a:effectLst/>
                        </a:rPr>
                        <a:t>126 كجم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5593" marR="555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61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/>
          </a:bodyPr>
          <a:lstStyle/>
          <a:p>
            <a:r>
              <a:rPr lang="ar-EG" sz="2200" b="1" dirty="0" smtClean="0">
                <a:cs typeface="PT Bold Heading" pitchFamily="2" charset="-78"/>
              </a:rPr>
              <a:t>نتائج مصر </a:t>
            </a:r>
            <a:r>
              <a:rPr lang="ar-EG" sz="2200" b="1" dirty="0" err="1" smtClean="0">
                <a:cs typeface="PT Bold Heading" pitchFamily="2" charset="-78"/>
              </a:rPr>
              <a:t>فى</a:t>
            </a:r>
            <a:r>
              <a:rPr lang="ar-EG" sz="2200" b="1" dirty="0" smtClean="0">
                <a:cs typeface="PT Bold Heading" pitchFamily="2" charset="-78"/>
              </a:rPr>
              <a:t> دورة الألعاب الأفريقية المغرب 2019 (</a:t>
            </a:r>
            <a:r>
              <a:rPr lang="ar-EG" sz="1600" b="1" dirty="0" smtClean="0">
                <a:cs typeface="PT Bold Heading" pitchFamily="2" charset="-78"/>
              </a:rPr>
              <a:t>مرفق 9 )</a:t>
            </a:r>
            <a:endParaRPr lang="ar-EG" sz="1600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48807"/>
              </p:ext>
            </p:extLst>
          </p:nvPr>
        </p:nvGraphicFramePr>
        <p:xfrm>
          <a:off x="1403648" y="1139776"/>
          <a:ext cx="6336706" cy="5628981"/>
        </p:xfrm>
        <a:graphic>
          <a:graphicData uri="http://schemas.openxmlformats.org/drawingml/2006/table">
            <a:tbl>
              <a:tblPr rtl="1"/>
              <a:tblGrid>
                <a:gridCol w="432814"/>
                <a:gridCol w="2378759"/>
                <a:gridCol w="744583"/>
                <a:gridCol w="1027679"/>
                <a:gridCol w="1008288"/>
                <a:gridCol w="744583"/>
              </a:tblGrid>
              <a:tr h="132368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  <a:cs typeface="PT Bold Heading" pitchFamily="2" charset="-78"/>
                        </a:rPr>
                        <a:t>م 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  <a:cs typeface="PT Bold Heading" pitchFamily="2" charset="-78"/>
                        </a:rPr>
                        <a:t>الأتحاد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ar-EG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  <a:cs typeface="PT Bold Heading" pitchFamily="2" charset="-78"/>
                        </a:rPr>
                        <a:t>عدد الميداليات </a:t>
                      </a:r>
                    </a:p>
                  </a:txBody>
                  <a:tcPr marL="5091" marR="5091" marT="509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37459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  <a:cs typeface="PT Bold Heading" pitchFamily="2" charset="-78"/>
                        </a:rPr>
                        <a:t>ذ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  <a:cs typeface="PT Bold Heading" pitchFamily="2" charset="-78"/>
                        </a:rPr>
                        <a:t>ف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  <a:cs typeface="PT Bold Heading" pitchFamily="2" charset="-78"/>
                        </a:rPr>
                        <a:t>ب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  <a:cs typeface="PT Bold Heading" pitchFamily="2" charset="-78"/>
                        </a:rPr>
                        <a:t>مج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قوس و سهم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العاب القوى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ريشة طائرة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السلة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ملاكمة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كانوى</a:t>
                      </a:r>
                      <a:r>
                        <a:rPr lang="ar-E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 و </a:t>
                      </a:r>
                      <a:r>
                        <a:rPr lang="ar-EG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كاياك</a:t>
                      </a:r>
                      <a:r>
                        <a:rPr lang="ar-E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الشطرنج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الفروسية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سلاح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جمباز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اليد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 جودو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كاراتيه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تجديف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رماية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سنوكر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سباحة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تنس طاولة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تايكوندو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تنس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الثلاثى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21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طائرة صالات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2186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طائرة شاطئية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رفع اثقال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مصارعة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7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100" b="1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اجمالى 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5091" marR="5091" marT="50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</a:t>
                      </a:r>
                    </a:p>
                  </a:txBody>
                  <a:tcPr marL="5091" marR="5091" marT="5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27277">
                <a:tc>
                  <a:txBody>
                    <a:bodyPr/>
                    <a:lstStyle/>
                    <a:p>
                      <a:pPr algn="l" rtl="0" fontAlgn="b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 fontAlgn="ctr"/>
                      <a:r>
                        <a:rPr lang="ar-EG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اتحادات حققت اكثر من المتوقع </a:t>
                      </a:r>
                    </a:p>
                  </a:txBody>
                  <a:tcPr marL="5091" marR="5091" marT="50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ar-EG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7095">
                <a:tc>
                  <a:txBody>
                    <a:bodyPr/>
                    <a:lstStyle/>
                    <a:p>
                      <a:pPr algn="l" rtl="0" fontAlgn="b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 fontAlgn="ctr"/>
                      <a:r>
                        <a:rPr lang="ar-EG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اتحادات حففت المتوقع </a:t>
                      </a:r>
                    </a:p>
                  </a:txBody>
                  <a:tcPr marL="5091" marR="5091" marT="50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ar-EG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ar-EG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ar-EG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095">
                <a:tc>
                  <a:txBody>
                    <a:bodyPr/>
                    <a:lstStyle/>
                    <a:p>
                      <a:pPr algn="l" rtl="0" fontAlgn="b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 fontAlgn="ctr"/>
                      <a:r>
                        <a:rPr lang="ar-EG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اتجادات لم تحقق المتوقع </a:t>
                      </a:r>
                    </a:p>
                  </a:txBody>
                  <a:tcPr marL="5091" marR="5091" marT="50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91" marR="5091" marT="50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64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/>
          </a:bodyPr>
          <a:lstStyle/>
          <a:p>
            <a:pPr lvl="0"/>
            <a:r>
              <a:rPr lang="ar-EG" sz="1800" b="1" dirty="0">
                <a:cs typeface="PT Bold Heading" pitchFamily="2" charset="-78"/>
              </a:rPr>
              <a:t>مقارنة بين النتائج المحققة و النتائج المتوقعة وفقا لتحليل الشئون الفنية ( مرفق 10) </a:t>
            </a:r>
            <a:endParaRPr lang="en-US" sz="1800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39680"/>
              </p:ext>
            </p:extLst>
          </p:nvPr>
        </p:nvGraphicFramePr>
        <p:xfrm>
          <a:off x="4499992" y="980728"/>
          <a:ext cx="3436356" cy="5290959"/>
        </p:xfrm>
        <a:graphic>
          <a:graphicData uri="http://schemas.openxmlformats.org/drawingml/2006/table">
            <a:tbl>
              <a:tblPr rtl="1"/>
              <a:tblGrid>
                <a:gridCol w="450704"/>
                <a:gridCol w="579476"/>
                <a:gridCol w="450704"/>
                <a:gridCol w="450704"/>
                <a:gridCol w="450704"/>
                <a:gridCol w="1054064"/>
              </a:tblGrid>
              <a:tr h="172444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بيان 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48660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بأجمالى</a:t>
                      </a:r>
                      <a:r>
                        <a:rPr lang="ar-E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 ميداليات المتوقع تحقيقها 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48660">
                <a:tc gridSpan="6">
                  <a:txBody>
                    <a:bodyPr/>
                    <a:lstStyle/>
                    <a:p>
                      <a:pPr algn="ctr" rtl="1" fontAlgn="b"/>
                      <a:r>
                        <a:rPr lang="ar-EG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فى</a:t>
                      </a:r>
                      <a:r>
                        <a:rPr lang="ar-E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 دورة الألعاب الأفريقية المغرب 2019 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48660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م 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الأتحاد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ar-E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عدد الميداليات </a:t>
                      </a:r>
                    </a:p>
                  </a:txBody>
                  <a:tcPr marL="5120" marR="5120" marT="5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73664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ف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ب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مج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قوس و سهم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العاب القوى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ريشة طائرة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السلة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ملاكمة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كانوى و كاياك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الشطرنج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الفروسية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سلاح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جمباز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اليد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 جودو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كاراتيه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تجديف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رماية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سنوكر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سباحة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تنس طاولة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تايكوندو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تنس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الثلاثى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طائرة صالات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طائرة شاطئية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رفع اثقال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مصارعة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اجمالى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  <a:endParaRPr lang="ar-E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91967"/>
              </p:ext>
            </p:extLst>
          </p:nvPr>
        </p:nvGraphicFramePr>
        <p:xfrm>
          <a:off x="1115616" y="980728"/>
          <a:ext cx="3312368" cy="5276694"/>
        </p:xfrm>
        <a:graphic>
          <a:graphicData uri="http://schemas.openxmlformats.org/drawingml/2006/table">
            <a:tbl>
              <a:tblPr rtl="1"/>
              <a:tblGrid>
                <a:gridCol w="630927"/>
                <a:gridCol w="759981"/>
                <a:gridCol w="458856"/>
                <a:gridCol w="509044"/>
                <a:gridCol w="494704"/>
                <a:gridCol w="458856"/>
              </a:tblGrid>
              <a:tr h="154154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EG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بيان 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54154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بأجمالى ميداليات المحققة  فى دورة الألعاب الأفريقية 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43975">
                <a:tc gridSpan="6">
                  <a:txBody>
                    <a:bodyPr/>
                    <a:lstStyle/>
                    <a:p>
                      <a:pPr algn="ctr" rtl="1" fontAlgn="b"/>
                      <a:r>
                        <a:rPr lang="ar-EG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الرباط  2019 </a:t>
                      </a:r>
                    </a:p>
                  </a:txBody>
                  <a:tcPr marL="5034" marR="5034" marT="5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48445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EG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م 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الأتحاد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عدد الميداليات </a:t>
                      </a:r>
                    </a:p>
                  </a:txBody>
                  <a:tcPr marL="5034" marR="5034" marT="50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54154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ذ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ف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ب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مج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قوس و سهم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العاب القوى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ريشة طائرة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السلة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ملاكمة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كانوى و كاياك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الشطرنج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الفروسية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سلاح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جمباز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اليد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 جودو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كاراتيه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تجديف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رماية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سنوكر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سباحة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تنس طاولة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تايكوندو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تنس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الثلاثى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70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9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طائرة صالات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7027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كرة طائرة شاطئية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رفع اثقال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مصارعة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4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34" marR="5034" marT="50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اجمالى</a:t>
                      </a:r>
                      <a:r>
                        <a:rPr lang="ar-EG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F_Aseer"/>
                        </a:rPr>
                        <a:t> 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5034" marR="5034" marT="50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</a:t>
                      </a:r>
                    </a:p>
                  </a:txBody>
                  <a:tcPr marL="5034" marR="5034" marT="5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0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/>
          </a:bodyPr>
          <a:lstStyle/>
          <a:p>
            <a:pPr lvl="0"/>
            <a:r>
              <a:rPr lang="ar-EG" sz="2000" b="1" dirty="0">
                <a:cs typeface="PT Bold Heading" pitchFamily="2" charset="-78"/>
              </a:rPr>
              <a:t>مقارنة بين </a:t>
            </a:r>
            <a:r>
              <a:rPr lang="ar-EG" sz="2000" b="1" dirty="0" smtClean="0">
                <a:cs typeface="PT Bold Heading" pitchFamily="2" charset="-78"/>
              </a:rPr>
              <a:t>أخر أربع دورات أفريقية </a:t>
            </a:r>
            <a:r>
              <a:rPr lang="ar-EG" sz="1600" b="1" dirty="0" smtClean="0">
                <a:cs typeface="PT Bold Heading" pitchFamily="2" charset="-78"/>
              </a:rPr>
              <a:t>( </a:t>
            </a:r>
            <a:r>
              <a:rPr lang="ar-EG" sz="1600" b="1" dirty="0">
                <a:cs typeface="PT Bold Heading" pitchFamily="2" charset="-78"/>
              </a:rPr>
              <a:t>مرفق </a:t>
            </a:r>
            <a:r>
              <a:rPr lang="ar-EG" sz="1600" b="1" dirty="0" smtClean="0">
                <a:cs typeface="PT Bold Heading" pitchFamily="2" charset="-78"/>
              </a:rPr>
              <a:t>11) </a:t>
            </a:r>
            <a:endParaRPr lang="en-US" sz="1600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14258"/>
              </p:ext>
            </p:extLst>
          </p:nvPr>
        </p:nvGraphicFramePr>
        <p:xfrm>
          <a:off x="179517" y="1268772"/>
          <a:ext cx="8784971" cy="5423833"/>
        </p:xfrm>
        <a:graphic>
          <a:graphicData uri="http://schemas.openxmlformats.org/drawingml/2006/table">
            <a:tbl>
              <a:tblPr rtl="1"/>
              <a:tblGrid>
                <a:gridCol w="377090"/>
                <a:gridCol w="863658"/>
                <a:gridCol w="291940"/>
                <a:gridCol w="291940"/>
                <a:gridCol w="267612"/>
                <a:gridCol w="304104"/>
                <a:gridCol w="377090"/>
                <a:gridCol w="377090"/>
                <a:gridCol w="291940"/>
                <a:gridCol w="291940"/>
                <a:gridCol w="267612"/>
                <a:gridCol w="304104"/>
                <a:gridCol w="377090"/>
                <a:gridCol w="377090"/>
                <a:gridCol w="291940"/>
                <a:gridCol w="291940"/>
                <a:gridCol w="267612"/>
                <a:gridCol w="304104"/>
                <a:gridCol w="377090"/>
                <a:gridCol w="377090"/>
                <a:gridCol w="291940"/>
                <a:gridCol w="267612"/>
                <a:gridCol w="267612"/>
                <a:gridCol w="304104"/>
                <a:gridCol w="377090"/>
                <a:gridCol w="306537"/>
              </a:tblGrid>
              <a:tr h="141958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م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الاتحاد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الجزائر 2007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موزمبيق 2011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الكونغو 2015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 fontAlgn="b"/>
                      <a:r>
                        <a:rPr lang="ar-EG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المغرب 2019 </a:t>
                      </a:r>
                    </a:p>
                  </a:txBody>
                  <a:tcPr marL="5173" marR="5173" marT="51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41958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 اللاعبين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الميداليات المحققة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 اللاعبين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الميداليات المحققة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 اللاعبين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الميداليات المحققة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اللاعبين </a:t>
                      </a:r>
                    </a:p>
                  </a:txBody>
                  <a:tcPr marL="5173" marR="5173" marT="51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ar-EG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الميداليات المحققة </a:t>
                      </a:r>
                    </a:p>
                  </a:txBody>
                  <a:tcPr marL="5173" marR="5173" marT="5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90089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ذهب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فضة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برونز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مجموع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ذهب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فضة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برونز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مجموع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ذهب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فضة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برونز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مجموع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ذهب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فضة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برونز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مجموع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كرة القدم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كرة</a:t>
                      </a:r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 السلة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كرة اليد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الكرة الطائرة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الشاطئية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السباحة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العاب القوي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الجمباز 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الفروسية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دراجات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الشراع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التجديف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الكانوي والكياك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الثلاثي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الملاكمة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المصارعة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الجودو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التايكوندو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السلاح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رفع الأثقال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التنس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تنس الطاولة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الريشة الطائرة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القوس والسهم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الرماية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الشطرنج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الكاراتيه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46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البلياردو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الاجمالــــــــي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##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3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244" y="260648"/>
            <a:ext cx="7119086" cy="908334"/>
          </a:xfrm>
        </p:spPr>
        <p:txBody>
          <a:bodyPr>
            <a:normAutofit/>
          </a:bodyPr>
          <a:lstStyle/>
          <a:p>
            <a:pPr lvl="0"/>
            <a:r>
              <a:rPr lang="ar-EG" sz="2000" b="1" dirty="0" smtClean="0">
                <a:cs typeface="PT Bold Heading" pitchFamily="2" charset="-78"/>
              </a:rPr>
              <a:t>أسماء اللاعبين الذين شاركوا </a:t>
            </a:r>
            <a:r>
              <a:rPr lang="ar-EG" sz="2000" b="1" dirty="0" err="1" smtClean="0">
                <a:cs typeface="PT Bold Heading" pitchFamily="2" charset="-78"/>
              </a:rPr>
              <a:t>فى</a:t>
            </a:r>
            <a:r>
              <a:rPr lang="ar-EG" sz="2000" b="1" dirty="0" smtClean="0">
                <a:cs typeface="PT Bold Heading" pitchFamily="2" charset="-78"/>
              </a:rPr>
              <a:t> الدورات السابقة </a:t>
            </a:r>
            <a:r>
              <a:rPr lang="ar-EG" sz="1600" b="1" dirty="0" smtClean="0">
                <a:cs typeface="PT Bold Heading" pitchFamily="2" charset="-78"/>
              </a:rPr>
              <a:t>( </a:t>
            </a:r>
            <a:r>
              <a:rPr lang="ar-EG" sz="1600" b="1" dirty="0">
                <a:cs typeface="PT Bold Heading" pitchFamily="2" charset="-78"/>
              </a:rPr>
              <a:t>مرفق </a:t>
            </a:r>
            <a:r>
              <a:rPr lang="ar-EG" sz="1600" b="1" dirty="0" smtClean="0">
                <a:cs typeface="PT Bold Heading" pitchFamily="2" charset="-78"/>
              </a:rPr>
              <a:t>12) </a:t>
            </a:r>
            <a:endParaRPr lang="en-US" sz="1600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lvl="0"/>
            <a:endParaRPr lang="ar-EG" sz="2000" b="1" dirty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endParaRPr lang="ar-EG" sz="2000" b="1" dirty="0" smtClean="0"/>
          </a:p>
          <a:p>
            <a:pPr lvl="0"/>
            <a:endParaRPr lang="ar-EG" sz="2000" b="1" dirty="0" smtClean="0"/>
          </a:p>
          <a:p>
            <a:pPr marL="0" lvl="0" indent="0">
              <a:buNone/>
            </a:pPr>
            <a:r>
              <a:rPr lang="ar-EG" sz="2000" b="1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ar-EG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762169"/>
              </p:ext>
            </p:extLst>
          </p:nvPr>
        </p:nvGraphicFramePr>
        <p:xfrm>
          <a:off x="179517" y="1268772"/>
          <a:ext cx="8784971" cy="5423833"/>
        </p:xfrm>
        <a:graphic>
          <a:graphicData uri="http://schemas.openxmlformats.org/drawingml/2006/table">
            <a:tbl>
              <a:tblPr rtl="1"/>
              <a:tblGrid>
                <a:gridCol w="377090"/>
                <a:gridCol w="863658"/>
                <a:gridCol w="291940"/>
                <a:gridCol w="291940"/>
                <a:gridCol w="267612"/>
                <a:gridCol w="304104"/>
                <a:gridCol w="377090"/>
                <a:gridCol w="377090"/>
                <a:gridCol w="291940"/>
                <a:gridCol w="291940"/>
                <a:gridCol w="267612"/>
                <a:gridCol w="304104"/>
                <a:gridCol w="377090"/>
                <a:gridCol w="377090"/>
                <a:gridCol w="291940"/>
                <a:gridCol w="291940"/>
                <a:gridCol w="267612"/>
                <a:gridCol w="304104"/>
                <a:gridCol w="377090"/>
                <a:gridCol w="377090"/>
                <a:gridCol w="291940"/>
                <a:gridCol w="267612"/>
                <a:gridCol w="267612"/>
                <a:gridCol w="304104"/>
                <a:gridCol w="377090"/>
                <a:gridCol w="306537"/>
              </a:tblGrid>
              <a:tr h="141958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م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الاتحاد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الجزائر 2007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موزمبيق 2011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EG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الكونغو 2015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 fontAlgn="b"/>
                      <a:r>
                        <a:rPr lang="ar-EG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PT Bold Heading" pitchFamily="2" charset="-78"/>
                        </a:rPr>
                        <a:t>المغرب 2019 </a:t>
                      </a:r>
                    </a:p>
                  </a:txBody>
                  <a:tcPr marL="5173" marR="5173" marT="51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41958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 اللاعبين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الميداليات المحققة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 اللاعبين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الميداليات المحققة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 اللاعبين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الميداليات المحققة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ar-EG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اللاعبين </a:t>
                      </a:r>
                    </a:p>
                  </a:txBody>
                  <a:tcPr marL="5173" marR="5173" marT="51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ar-EG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الميداليات المحققة </a:t>
                      </a:r>
                    </a:p>
                  </a:txBody>
                  <a:tcPr marL="5173" marR="5173" marT="5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90089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ذهب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فضة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برونز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مجموع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ذهب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فضة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برونز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مجموع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ذهب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فضة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برونز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مجموع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 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لاعبة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ذهب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فضة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برونز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مجموع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كرة القدم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كرة</a:t>
                      </a:r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 السلة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كرة اليد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الكرة الطائرة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الشاطئية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السباحة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العاب القوي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الجمباز 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الفروسية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دراجات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الشراع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التجديف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الكانوي والكياك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الثلاثي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الملاكمة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المصارعة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الجودو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التايكوندو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السلاح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رفع الأثقال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التنس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تنس الطاولة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الريشة الطائرة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القوس والسهم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الرماية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الشطرنج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الكاراتيه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46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PT Bold Heading" pitchFamily="2" charset="-78"/>
                        </a:rPr>
                        <a:t>البلياردو 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PT Bold Heading" pitchFamily="2" charset="-78"/>
                        </a:rPr>
                        <a:t>الاجمالــــــــي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</a:t>
                      </a:r>
                    </a:p>
                  </a:txBody>
                  <a:tcPr marL="5173" marR="5173" marT="5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##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EG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</a:t>
                      </a:r>
                    </a:p>
                  </a:txBody>
                  <a:tcPr marL="5173" marR="5173" marT="51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6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أعداد اللاعبين المشاركين </a:t>
            </a:r>
            <a:r>
              <a:rPr lang="ar-E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فى</a:t>
            </a:r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الدورة</a:t>
            </a:r>
            <a:endParaRPr lang="ar-E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340768"/>
            <a:ext cx="7524328" cy="52292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ar-EG" sz="800" dirty="0" smtClean="0">
              <a:latin typeface="ae_Khalid" pitchFamily="18" charset="-78"/>
              <a:cs typeface="ae_Khalid" pitchFamily="18" charset="-78"/>
            </a:endParaRPr>
          </a:p>
          <a:p>
            <a:pPr marL="0" indent="0" algn="ctr">
              <a:buNone/>
            </a:pPr>
            <a:r>
              <a:rPr lang="ar-EG" sz="3900" b="1" u="sng" dirty="0" err="1"/>
              <a:t>اجمالى</a:t>
            </a:r>
            <a:r>
              <a:rPr lang="ar-EG" sz="3900" b="1" u="sng" dirty="0"/>
              <a:t> اعداد اللاعبين المشاركين </a:t>
            </a:r>
            <a:r>
              <a:rPr lang="ar-EG" sz="3900" b="1" u="sng" dirty="0" err="1"/>
              <a:t>فى</a:t>
            </a:r>
            <a:r>
              <a:rPr lang="ar-EG" sz="3900" b="1" u="sng" dirty="0"/>
              <a:t> الدورة هو (4364) لاعب و لاعبة و هو يعتبر اكبر عدد من اللاعبين مشاركة </a:t>
            </a:r>
            <a:r>
              <a:rPr lang="ar-EG" sz="3900" b="1" u="sng" dirty="0" err="1"/>
              <a:t>فى</a:t>
            </a:r>
            <a:r>
              <a:rPr lang="ar-EG" sz="3900" b="1" u="sng" dirty="0"/>
              <a:t> تاريخ الدورات الأفريقية </a:t>
            </a:r>
          </a:p>
          <a:p>
            <a:pPr marL="0" indent="0">
              <a:buNone/>
            </a:pPr>
            <a:endParaRPr lang="ar-EG" sz="3900" b="1" dirty="0"/>
          </a:p>
          <a:p>
            <a:pPr marL="0" indent="0">
              <a:buNone/>
            </a:pPr>
            <a:r>
              <a:rPr lang="ar-EG" sz="3900" b="1" dirty="0"/>
              <a:t>-	الدول الأكبر مشاركة </a:t>
            </a:r>
            <a:r>
              <a:rPr lang="ar-EG" sz="3900" b="1" dirty="0" err="1"/>
              <a:t>فى</a:t>
            </a:r>
            <a:r>
              <a:rPr lang="ar-EG" sz="3900" b="1" dirty="0"/>
              <a:t> دورة المغرب 2019 </a:t>
            </a:r>
          </a:p>
          <a:p>
            <a:pPr marL="0" indent="0">
              <a:buNone/>
            </a:pPr>
            <a:r>
              <a:rPr lang="ar-EG" sz="3900" b="1" dirty="0" smtClean="0"/>
              <a:t>	شاركت </a:t>
            </a:r>
            <a:r>
              <a:rPr lang="ar-EG" sz="3900" b="1" dirty="0"/>
              <a:t>كلا من المغرب و نيجيريا بأكبر عدد من اللاعبين </a:t>
            </a:r>
            <a:r>
              <a:rPr lang="ar-EG" sz="3900" b="1" dirty="0" err="1"/>
              <a:t>فى</a:t>
            </a:r>
            <a:r>
              <a:rPr lang="ar-EG" sz="3900" b="1" dirty="0"/>
              <a:t> الدورة وفقا </a:t>
            </a:r>
            <a:r>
              <a:rPr lang="ar-EG" sz="3900" b="1" dirty="0" err="1"/>
              <a:t>للتالى</a:t>
            </a:r>
            <a:r>
              <a:rPr lang="ar-EG" sz="3900" b="1" dirty="0"/>
              <a:t> :</a:t>
            </a:r>
          </a:p>
          <a:p>
            <a:pPr marL="0" indent="0">
              <a:buNone/>
            </a:pPr>
            <a:r>
              <a:rPr lang="ar-EG" sz="3900" b="1" dirty="0"/>
              <a:t>•	تكونت بعثة المغرب من 409 لاعب و لاعبة شاركوا </a:t>
            </a:r>
            <a:r>
              <a:rPr lang="ar-EG" sz="3900" b="1" dirty="0" err="1"/>
              <a:t>فى</a:t>
            </a:r>
            <a:r>
              <a:rPr lang="ar-EG" sz="3900" b="1" dirty="0"/>
              <a:t> 26 رياضة </a:t>
            </a:r>
          </a:p>
          <a:p>
            <a:pPr marL="0" indent="0">
              <a:buNone/>
            </a:pPr>
            <a:r>
              <a:rPr lang="ar-EG" sz="3900" b="1" dirty="0"/>
              <a:t>•	تكونت بعثة نيجيريا من 314 لاعب ولاعبة </a:t>
            </a:r>
            <a:r>
              <a:rPr lang="ar-EG" sz="3900" b="1" dirty="0" err="1"/>
              <a:t>فى</a:t>
            </a:r>
            <a:r>
              <a:rPr lang="ar-EG" sz="3900" b="1" dirty="0"/>
              <a:t> عدد (23) رياضة </a:t>
            </a:r>
          </a:p>
          <a:p>
            <a:pPr marL="0" indent="0">
              <a:buNone/>
            </a:pPr>
            <a:r>
              <a:rPr lang="ar-EG" sz="3900" b="1" dirty="0"/>
              <a:t>•	تكونت بعثة مصر من 299 لاعب ولاعبة </a:t>
            </a:r>
            <a:r>
              <a:rPr lang="ar-EG" sz="3900" b="1" dirty="0" err="1"/>
              <a:t>فى</a:t>
            </a:r>
            <a:r>
              <a:rPr lang="ar-EG" sz="3900" b="1" dirty="0"/>
              <a:t> 24 رياضة </a:t>
            </a:r>
          </a:p>
          <a:p>
            <a:pPr marL="0" indent="0">
              <a:buNone/>
            </a:pPr>
            <a:r>
              <a:rPr lang="ar-EG" sz="3900" b="1" dirty="0"/>
              <a:t>-	ثم جاءت الجزائر و كينيا بعد مصر </a:t>
            </a:r>
            <a:r>
              <a:rPr lang="ar-EG" sz="3900" b="1" dirty="0" err="1"/>
              <a:t>فى</a:t>
            </a:r>
            <a:r>
              <a:rPr lang="ar-EG" sz="3900" b="1" dirty="0"/>
              <a:t> تشكيل اللاعبين وفقا </a:t>
            </a:r>
            <a:r>
              <a:rPr lang="ar-EG" sz="3900" b="1" dirty="0" err="1"/>
              <a:t>للتالى</a:t>
            </a:r>
            <a:r>
              <a:rPr lang="ar-EG" sz="3900" b="1" dirty="0"/>
              <a:t> :</a:t>
            </a:r>
          </a:p>
          <a:p>
            <a:pPr marL="0" indent="0">
              <a:buNone/>
            </a:pPr>
            <a:r>
              <a:rPr lang="ar-EG" sz="3900" b="1" dirty="0"/>
              <a:t>•	تكونت بعثة الجزائر من 270 لاعب و لاعبة و شاركوا </a:t>
            </a:r>
            <a:r>
              <a:rPr lang="ar-EG" sz="3900" b="1" dirty="0" err="1"/>
              <a:t>فى</a:t>
            </a:r>
            <a:r>
              <a:rPr lang="ar-EG" sz="3900" b="1" dirty="0"/>
              <a:t> 24 رياضة </a:t>
            </a:r>
          </a:p>
          <a:p>
            <a:pPr marL="0" indent="0">
              <a:buNone/>
            </a:pPr>
            <a:r>
              <a:rPr lang="ar-EG" sz="3900" b="1" dirty="0"/>
              <a:t>•	تكونت بعثة كينيا من 259 لاعب ولاعبة و شاركوا </a:t>
            </a:r>
            <a:r>
              <a:rPr lang="ar-EG" sz="3900" b="1" dirty="0" err="1"/>
              <a:t>فى</a:t>
            </a:r>
            <a:r>
              <a:rPr lang="ar-EG" sz="3900" b="1" dirty="0"/>
              <a:t> 23 رياضة.</a:t>
            </a:r>
          </a:p>
          <a:p>
            <a:pPr marL="0" indent="0">
              <a:buNone/>
            </a:pPr>
            <a:endParaRPr lang="ar-EG" sz="3900" b="1" dirty="0"/>
          </a:p>
          <a:p>
            <a:pPr marL="0" indent="0">
              <a:buNone/>
            </a:pPr>
            <a:r>
              <a:rPr lang="ar-EG" sz="3900" b="1" dirty="0"/>
              <a:t>-	</a:t>
            </a:r>
            <a:r>
              <a:rPr lang="ar-EG" sz="3900" b="1" dirty="0" err="1"/>
              <a:t>إجمالى</a:t>
            </a:r>
            <a:r>
              <a:rPr lang="ar-EG" sz="3900" b="1" dirty="0"/>
              <a:t> أعداد اللاعبين والرياضات المشاركة لكل دولة </a:t>
            </a:r>
            <a:r>
              <a:rPr lang="ar-EG" sz="3900" b="1" dirty="0" err="1"/>
              <a:t>فى</a:t>
            </a:r>
            <a:r>
              <a:rPr lang="ar-EG" sz="3900" b="1" dirty="0"/>
              <a:t> الدورة ( مرفق1 ) </a:t>
            </a:r>
          </a:p>
          <a:p>
            <a:pPr marL="0" indent="0">
              <a:buNone/>
            </a:pPr>
            <a:r>
              <a:rPr lang="ar-EG" sz="3900" b="1" dirty="0"/>
              <a:t>-	مقارنة بين اعداد اللاعبين و اللاعبات المصريين المشاركين </a:t>
            </a:r>
            <a:r>
              <a:rPr lang="ar-EG" sz="3900" b="1" dirty="0" err="1"/>
              <a:t>فى</a:t>
            </a:r>
            <a:r>
              <a:rPr lang="ar-EG" sz="3900" b="1" dirty="0"/>
              <a:t> كل لعبة ( مرفق 2)</a:t>
            </a:r>
          </a:p>
          <a:p>
            <a:endParaRPr lang="ar-EG" dirty="0" smtClean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28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 fontScale="90000"/>
          </a:bodyPr>
          <a:lstStyle/>
          <a:p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الأعمار السنية للاعبين المشاركين </a:t>
            </a:r>
            <a:r>
              <a:rPr lang="ar-E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فى</a:t>
            </a:r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الدورة</a:t>
            </a:r>
            <a:endParaRPr lang="ar-E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340768"/>
            <a:ext cx="7524328" cy="52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EG" sz="800" dirty="0" smtClean="0">
              <a:latin typeface="ae_Khalid" pitchFamily="18" charset="-78"/>
              <a:cs typeface="ae_Khalid" pitchFamily="18" charset="-78"/>
            </a:endParaRPr>
          </a:p>
          <a:p>
            <a:pPr lvl="0"/>
            <a:r>
              <a:rPr lang="ar-EG" sz="2800" b="1" dirty="0"/>
              <a:t>متوسط الأعمار السنية للاعبين المصريين </a:t>
            </a:r>
            <a:r>
              <a:rPr lang="ar-EG" sz="2800" b="1" dirty="0" err="1"/>
              <a:t>فى</a:t>
            </a:r>
            <a:r>
              <a:rPr lang="ar-EG" sz="2800" b="1" dirty="0"/>
              <a:t> كل لعبة </a:t>
            </a:r>
            <a:endParaRPr lang="en-US" sz="2800" dirty="0"/>
          </a:p>
          <a:p>
            <a:r>
              <a:rPr lang="ar-EG" sz="2800" dirty="0"/>
              <a:t>تراوحت الأعمار السنية للاعبين المصريين بين مواليد 1985و 2004   (من 34 عام حتى 15 عام ) </a:t>
            </a:r>
            <a:endParaRPr lang="en-US" sz="2800" dirty="0"/>
          </a:p>
          <a:p>
            <a:pPr lvl="0"/>
            <a:r>
              <a:rPr lang="ar-EG" sz="2800" b="1" dirty="0"/>
              <a:t>مقارنة بين الأعمار السنية للاعبين المصريين و لاعبو الدول الأخرى </a:t>
            </a:r>
            <a:r>
              <a:rPr lang="ar-EG" sz="2800" b="1" dirty="0" err="1"/>
              <a:t>فى</a:t>
            </a:r>
            <a:r>
              <a:rPr lang="ar-EG" sz="2800" b="1" dirty="0"/>
              <a:t> كل لعبة ( مرفق 3) </a:t>
            </a:r>
            <a:endParaRPr lang="en-US" sz="2800" dirty="0"/>
          </a:p>
          <a:p>
            <a:r>
              <a:rPr lang="ar-EG" sz="2800" dirty="0"/>
              <a:t>تلاحظ أن الأعمار السنية للاعبين المصريين </a:t>
            </a:r>
            <a:r>
              <a:rPr lang="ar-EG" sz="2800" dirty="0" err="1"/>
              <a:t>فى</a:t>
            </a:r>
            <a:r>
              <a:rPr lang="ar-EG" sz="2800" dirty="0"/>
              <a:t> كل رياضة اقل من الأعمار السنية للدول الأخرى و هذا دليل على ان </a:t>
            </a:r>
            <a:r>
              <a:rPr lang="ar-EG" sz="2800" dirty="0" err="1"/>
              <a:t>الأتحادات</a:t>
            </a:r>
            <a:r>
              <a:rPr lang="ar-EG" sz="2800" dirty="0"/>
              <a:t> المصرية تقوم بالتركيز على الشباب و الناشئين </a:t>
            </a:r>
            <a:r>
              <a:rPr lang="ar-EG" sz="2800" dirty="0" err="1"/>
              <a:t>فى</a:t>
            </a:r>
            <a:r>
              <a:rPr lang="ar-EG" sz="2800" dirty="0"/>
              <a:t> كل الرياضات .</a:t>
            </a:r>
            <a:endParaRPr lang="en-US" sz="2800" dirty="0"/>
          </a:p>
          <a:p>
            <a:endParaRPr lang="ar-EG" dirty="0" smtClean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78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الألعاب المؤهلة لدورة الألعاب الأولمبية طوكيو 2020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ar-EG" sz="800" dirty="0" smtClean="0">
              <a:latin typeface="ae_Khalid" pitchFamily="18" charset="-78"/>
              <a:cs typeface="ae_Khalid" pitchFamily="18" charset="-78"/>
            </a:endParaRPr>
          </a:p>
          <a:p>
            <a:endParaRPr lang="ar-EG" dirty="0" smtClean="0"/>
          </a:p>
          <a:p>
            <a:pPr lvl="0"/>
            <a:r>
              <a:rPr lang="ar-EG" b="1" dirty="0"/>
              <a:t>الألعاب المؤهلة لدورة الألعاب الأولمبية طوكيو 2020 </a:t>
            </a:r>
            <a:endParaRPr lang="en-US" dirty="0"/>
          </a:p>
          <a:p>
            <a:r>
              <a:rPr lang="ar-EG" dirty="0"/>
              <a:t>تعد هذه الدورة محطة رئيسية ومهمة للتأهيل لدورة الألعاب الأولمبية طوكيو 2020 حيث أنه توجد 11 لعبة مؤهلة لأولمبياد طوكيو 2020 وبيانهم </a:t>
            </a:r>
            <a:r>
              <a:rPr lang="ar-EG" dirty="0" err="1"/>
              <a:t>كالتالى</a:t>
            </a:r>
            <a:r>
              <a:rPr lang="ar-EG" dirty="0"/>
              <a:t>:</a:t>
            </a:r>
            <a:endParaRPr lang="en-US" dirty="0"/>
          </a:p>
          <a:p>
            <a:r>
              <a:rPr lang="ar-EG" dirty="0"/>
              <a:t>القوس والسهم -ألعاب القوي - </a:t>
            </a:r>
            <a:r>
              <a:rPr lang="ar-EG" dirty="0" err="1"/>
              <a:t>كانوي</a:t>
            </a:r>
            <a:r>
              <a:rPr lang="ar-EG" dirty="0"/>
              <a:t>- سلاح - جودو - سباحة - تنس طاولة - تايكوندو - تنس - ثلاثي - رفع أثقال.</a:t>
            </a:r>
            <a:endParaRPr lang="en-US" dirty="0"/>
          </a:p>
          <a:p>
            <a:pPr lvl="0"/>
            <a:r>
              <a:rPr lang="ar-EG" b="1" dirty="0"/>
              <a:t>موقف </a:t>
            </a:r>
            <a:r>
              <a:rPr lang="ar-EG" b="1" dirty="0" err="1"/>
              <a:t>الأتحادات</a:t>
            </a:r>
            <a:r>
              <a:rPr lang="ar-EG" b="1" dirty="0"/>
              <a:t>  المصرية </a:t>
            </a:r>
            <a:r>
              <a:rPr lang="ar-EG" b="1" dirty="0" err="1"/>
              <a:t>التى</a:t>
            </a:r>
            <a:r>
              <a:rPr lang="ar-EG" b="1" dirty="0"/>
              <a:t> تأهلت للمشاركة </a:t>
            </a:r>
            <a:r>
              <a:rPr lang="ar-EG" b="1" dirty="0" err="1"/>
              <a:t>فى</a:t>
            </a:r>
            <a:r>
              <a:rPr lang="ar-EG" b="1" dirty="0"/>
              <a:t> دورة طوكيو 2020 </a:t>
            </a:r>
            <a:endParaRPr lang="en-US" dirty="0"/>
          </a:p>
          <a:p>
            <a:r>
              <a:rPr lang="ar-EG" dirty="0"/>
              <a:t>تأهل عدد (4) </a:t>
            </a:r>
            <a:r>
              <a:rPr lang="ar-EG" dirty="0" err="1"/>
              <a:t>إتحادات</a:t>
            </a:r>
            <a:r>
              <a:rPr lang="ar-EG" dirty="0"/>
              <a:t> أولمبية مصرية رسمياً بالمكان </a:t>
            </a:r>
            <a:r>
              <a:rPr lang="ar-EG" dirty="0" err="1"/>
              <a:t>والإسم</a:t>
            </a:r>
            <a:r>
              <a:rPr lang="ar-EG" dirty="0"/>
              <a:t> للمشاركة </a:t>
            </a:r>
            <a:r>
              <a:rPr lang="ar-EG" dirty="0" err="1"/>
              <a:t>فى</a:t>
            </a:r>
            <a:r>
              <a:rPr lang="ar-EG" dirty="0"/>
              <a:t> دورة طوكيو 2020 وهم (السباحة – تنس الطاولة – تنس – قوس وسهم) و بيانهم </a:t>
            </a:r>
            <a:r>
              <a:rPr lang="ar-EG" dirty="0" err="1"/>
              <a:t>كالتالى</a:t>
            </a:r>
            <a:r>
              <a:rPr lang="ar-EG" dirty="0"/>
              <a:t>:  </a:t>
            </a:r>
            <a:endParaRPr lang="en-US" dirty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30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الألعاب المؤهلة لدورة الألعاب الأولمبية طوكيو 2020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ar-EG" sz="800" dirty="0" smtClean="0">
              <a:latin typeface="ae_Khalid" pitchFamily="18" charset="-78"/>
              <a:cs typeface="ae_Khalid" pitchFamily="18" charset="-78"/>
            </a:endParaRPr>
          </a:p>
          <a:p>
            <a:endParaRPr lang="ar-EG" dirty="0" smtClean="0"/>
          </a:p>
          <a:p>
            <a:pPr lvl="0"/>
            <a:r>
              <a:rPr lang="ar-EG" b="1" dirty="0"/>
              <a:t>الألعاب المؤهلة لدورة الألعاب الأولمبية طوكيو 2020 </a:t>
            </a:r>
            <a:endParaRPr lang="en-US" dirty="0"/>
          </a:p>
          <a:p>
            <a:r>
              <a:rPr lang="ar-EG" dirty="0"/>
              <a:t>تعد هذه الدورة محطة رئيسية ومهمة للتأهيل لدورة الألعاب الأولمبية طوكيو 2020 حيث أنه توجد 11 لعبة مؤهلة لأولمبياد طوكيو 2020 وبيانهم </a:t>
            </a:r>
            <a:r>
              <a:rPr lang="ar-EG" dirty="0" err="1"/>
              <a:t>كالتالى</a:t>
            </a:r>
            <a:r>
              <a:rPr lang="ar-EG" dirty="0"/>
              <a:t>:</a:t>
            </a:r>
            <a:endParaRPr lang="en-US" dirty="0"/>
          </a:p>
          <a:p>
            <a:r>
              <a:rPr lang="ar-EG" dirty="0"/>
              <a:t>القوس والسهم -ألعاب القوي - </a:t>
            </a:r>
            <a:r>
              <a:rPr lang="ar-EG" dirty="0" err="1"/>
              <a:t>كانوي</a:t>
            </a:r>
            <a:r>
              <a:rPr lang="ar-EG" dirty="0"/>
              <a:t>- سلاح - جودو - سباحة - تنس طاولة - تايكوندو - تنس - ثلاثي - رفع أثقال.</a:t>
            </a:r>
            <a:endParaRPr lang="en-US" dirty="0"/>
          </a:p>
          <a:p>
            <a:pPr lvl="0"/>
            <a:r>
              <a:rPr lang="ar-EG" b="1" dirty="0"/>
              <a:t>موقف </a:t>
            </a:r>
            <a:r>
              <a:rPr lang="ar-EG" b="1" dirty="0" err="1"/>
              <a:t>الأتحادات</a:t>
            </a:r>
            <a:r>
              <a:rPr lang="ar-EG" b="1" dirty="0"/>
              <a:t>  المصرية </a:t>
            </a:r>
            <a:r>
              <a:rPr lang="ar-EG" b="1" dirty="0" err="1"/>
              <a:t>التى</a:t>
            </a:r>
            <a:r>
              <a:rPr lang="ar-EG" b="1" dirty="0"/>
              <a:t> تأهلت للمشاركة </a:t>
            </a:r>
            <a:r>
              <a:rPr lang="ar-EG" b="1" dirty="0" err="1"/>
              <a:t>فى</a:t>
            </a:r>
            <a:r>
              <a:rPr lang="ar-EG" b="1" dirty="0"/>
              <a:t> دورة طوكيو 2020 </a:t>
            </a:r>
            <a:endParaRPr lang="en-US" dirty="0"/>
          </a:p>
          <a:p>
            <a:r>
              <a:rPr lang="ar-EG" dirty="0"/>
              <a:t>تأهل عدد (4) </a:t>
            </a:r>
            <a:r>
              <a:rPr lang="ar-EG" dirty="0" err="1"/>
              <a:t>إتحادات</a:t>
            </a:r>
            <a:r>
              <a:rPr lang="ar-EG" dirty="0"/>
              <a:t> أولمبية مصرية رسمياً بالمكان </a:t>
            </a:r>
            <a:r>
              <a:rPr lang="ar-EG" dirty="0" err="1"/>
              <a:t>والإسم</a:t>
            </a:r>
            <a:r>
              <a:rPr lang="ar-EG" dirty="0"/>
              <a:t> للمشاركة </a:t>
            </a:r>
            <a:r>
              <a:rPr lang="ar-EG" dirty="0" err="1"/>
              <a:t>فى</a:t>
            </a:r>
            <a:r>
              <a:rPr lang="ar-EG" dirty="0"/>
              <a:t> دورة طوكيو 2020 وهم (السباحة – تنس الطاولة – تنس – قوس وسهم) و بيانهم </a:t>
            </a:r>
            <a:r>
              <a:rPr lang="ar-EG" dirty="0" err="1"/>
              <a:t>كالتالى</a:t>
            </a:r>
            <a:r>
              <a:rPr lang="ar-EG" dirty="0"/>
              <a:t>:  </a:t>
            </a:r>
            <a:endParaRPr lang="en-US" dirty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71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الألعاب المؤهلة لدورة الألعاب الأولمبية طوكيو 2020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EG" sz="800" dirty="0" smtClean="0">
              <a:latin typeface="ae_Khalid" pitchFamily="18" charset="-78"/>
              <a:cs typeface="ae_Khalid" pitchFamily="18" charset="-78"/>
            </a:endParaRPr>
          </a:p>
          <a:p>
            <a:endParaRPr lang="ar-EG" dirty="0" smtClean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7193"/>
              </p:ext>
            </p:extLst>
          </p:nvPr>
        </p:nvGraphicFramePr>
        <p:xfrm>
          <a:off x="683568" y="1412776"/>
          <a:ext cx="7632848" cy="45967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08199"/>
                <a:gridCol w="2479298"/>
                <a:gridCol w="1473140"/>
                <a:gridCol w="1301398"/>
                <a:gridCol w="1870813"/>
              </a:tblGrid>
              <a:tr h="3600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  <a:cs typeface="PT Bold Heading" pitchFamily="2" charset="-78"/>
                        </a:rPr>
                        <a:t>م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PT Bold Heading" pitchFamily="2" charset="-78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  <a:cs typeface="PT Bold Heading" pitchFamily="2" charset="-78"/>
                        </a:rPr>
                        <a:t>الأتحاد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PT Bold Heading" pitchFamily="2" charset="-78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  <a:cs typeface="PT Bold Heading" pitchFamily="2" charset="-78"/>
                        </a:rPr>
                        <a:t>الأسم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PT Bold Heading" pitchFamily="2" charset="-78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  <a:cs typeface="PT Bold Heading" pitchFamily="2" charset="-78"/>
                        </a:rPr>
                        <a:t>السباق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PT Bold Heading" pitchFamily="2" charset="-78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  <a:cs typeface="PT Bold Heading" pitchFamily="2" charset="-78"/>
                        </a:rPr>
                        <a:t>ملاحظات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PT Bold Heading" pitchFamily="2" charset="-78"/>
                      </a:endParaRPr>
                    </a:p>
                  </a:txBody>
                  <a:tcPr marL="43989" marR="43989" marT="0" marB="0"/>
                </a:tc>
              </a:tr>
              <a:tr h="6980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 row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السباحة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مروان القماش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200م حرة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</a:tr>
              <a:tr h="6980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احمد اكرم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800م خرة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</a:tr>
              <a:tr h="69803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فريدة عثمان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100م حرة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</a:tr>
              <a:tr h="69803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100م  فراشة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</a:tr>
              <a:tr h="246112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تنس الطاولة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سيدات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فريق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يتأهل من الفريق عدد 2 فردى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رجال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فريق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يتأهل من الفريق عدد 2 فردى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</a:tr>
              <a:tr h="6980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القوس و السهم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</a:tr>
              <a:tr h="214888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6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تنس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ميار شريف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فردى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</a:tr>
              <a:tr h="13716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000" dirty="0">
                          <a:effectLst/>
                        </a:rPr>
                        <a:t>محمد صفوت 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000" dirty="0">
                          <a:effectLst/>
                        </a:rPr>
                        <a:t>فردى 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3989" marR="439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9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8024" cy="1143000"/>
          </a:xfrm>
        </p:spPr>
        <p:txBody>
          <a:bodyPr>
            <a:normAutofit/>
          </a:bodyPr>
          <a:lstStyle/>
          <a:p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الألعاب المؤهلة لدورة الألعاب الأولمبية طوكيو 2020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8982"/>
            <a:ext cx="8712968" cy="5572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EG" sz="800" dirty="0" smtClean="0">
              <a:latin typeface="ae_Khalid" pitchFamily="18" charset="-78"/>
              <a:cs typeface="ae_Khalid" pitchFamily="18" charset="-78"/>
            </a:endParaRPr>
          </a:p>
          <a:p>
            <a:r>
              <a:rPr lang="ar-EG" dirty="0"/>
              <a:t>-	كما أضيف نقاط </a:t>
            </a:r>
            <a:r>
              <a:rPr lang="ar-EG" dirty="0" err="1"/>
              <a:t>فى</a:t>
            </a:r>
            <a:r>
              <a:rPr lang="ar-EG" dirty="0"/>
              <a:t> الترتيب </a:t>
            </a:r>
            <a:r>
              <a:rPr lang="ar-EG" dirty="0" err="1"/>
              <a:t>الأفريقى</a:t>
            </a:r>
            <a:r>
              <a:rPr lang="ar-EG" dirty="0"/>
              <a:t> </a:t>
            </a:r>
            <a:r>
              <a:rPr lang="ar-EG" dirty="0" err="1"/>
              <a:t>والدولى</a:t>
            </a:r>
            <a:r>
              <a:rPr lang="ar-EG" dirty="0"/>
              <a:t> للاعبين المصريين المشاركين </a:t>
            </a:r>
            <a:r>
              <a:rPr lang="ar-EG" dirty="0" err="1"/>
              <a:t>فى</a:t>
            </a:r>
            <a:r>
              <a:rPr lang="ar-EG" dirty="0"/>
              <a:t> الألعاب </a:t>
            </a:r>
            <a:r>
              <a:rPr lang="ar-EG" dirty="0" err="1"/>
              <a:t>التالية:التايكوندو</a:t>
            </a:r>
            <a:r>
              <a:rPr lang="ar-EG" dirty="0"/>
              <a:t> - الجودو - السلاح - </a:t>
            </a:r>
            <a:r>
              <a:rPr lang="ar-EG" dirty="0" err="1"/>
              <a:t>الثلاثى</a:t>
            </a:r>
            <a:r>
              <a:rPr lang="ar-EG" dirty="0"/>
              <a:t> - رفع الأثقال و بيانهم </a:t>
            </a:r>
            <a:r>
              <a:rPr lang="ar-EG" dirty="0" err="1"/>
              <a:t>كالتالى</a:t>
            </a:r>
            <a:r>
              <a:rPr lang="ar-EG" dirty="0"/>
              <a:t>: </a:t>
            </a:r>
            <a:endParaRPr lang="ar-EG" dirty="0" smtClean="0"/>
          </a:p>
          <a:p>
            <a:endParaRPr lang="ar-EG" dirty="0"/>
          </a:p>
          <a:p>
            <a:pPr marL="0" indent="0" algn="ctr">
              <a:buNone/>
            </a:pPr>
            <a:endParaRPr lang="ar-EG" sz="2400" dirty="0" smtClean="0">
              <a:latin typeface="ae_Khalid" pitchFamily="18" charset="-78"/>
              <a:cs typeface="ae_Khalid" pitchFamily="18" charset="-78"/>
            </a:endParaRPr>
          </a:p>
        </p:txBody>
      </p:sp>
      <p:pic>
        <p:nvPicPr>
          <p:cNvPr id="6" name="Picture 3" descr="F:\show\logo Egypte NOC- High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30" y="19472"/>
            <a:ext cx="1014670" cy="114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F:\show\logo COJA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010244" cy="115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32050"/>
              </p:ext>
            </p:extLst>
          </p:nvPr>
        </p:nvGraphicFramePr>
        <p:xfrm>
          <a:off x="755576" y="2924944"/>
          <a:ext cx="7632848" cy="29800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26560"/>
                <a:gridCol w="1045646"/>
                <a:gridCol w="2383037"/>
                <a:gridCol w="3677605"/>
              </a:tblGrid>
              <a:tr h="305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م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الإتحاد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السباق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</a:rPr>
                        <a:t>البيان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</a:tr>
              <a:tr h="32668"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التايكوندو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200">
                          <a:effectLst/>
                        </a:rPr>
                        <a:t>رجال ( -58كجم – 68كجم -80كجم +80كجم </a:t>
                      </a:r>
                      <a:endParaRPr lang="en-US" sz="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</a:rPr>
                        <a:t>اضافة نقاط الى اللاعبين </a:t>
                      </a:r>
                      <a:r>
                        <a:rPr lang="ar-EG" sz="1800" dirty="0" err="1">
                          <a:effectLst/>
                        </a:rPr>
                        <a:t>فى</a:t>
                      </a:r>
                      <a:r>
                        <a:rPr lang="ar-EG" sz="1800" dirty="0">
                          <a:effectLst/>
                        </a:rPr>
                        <a:t> الترتيب </a:t>
                      </a:r>
                      <a:r>
                        <a:rPr lang="ar-EG" sz="1800" dirty="0" err="1">
                          <a:effectLst/>
                        </a:rPr>
                        <a:t>الأولمبى</a:t>
                      </a:r>
                      <a:r>
                        <a:rPr lang="ar-EG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</a:tr>
              <a:tr h="728894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</a:rPr>
                        <a:t>سيدات ( -49كجم -57كجم -67كجم +67 كجم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720080"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الجودو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</a:rPr>
                        <a:t>رجال (873كجم –81كجم -90كجم -100كجم 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اضافة نقاط الى اللاعبين فى الترتيب الدولى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</a:tr>
              <a:tr h="432048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سيدات ( -57 كجم +78 كجم )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432048"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السلاح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شيش - سيف- سيف مبارزة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اضافة نقاط الى الترتيب الأفريقيى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</a:tr>
              <a:tr h="36004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>
                          <a:effectLst/>
                        </a:rPr>
                        <a:t>شيش- سيف- سيف مبارزة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800" dirty="0">
                          <a:effectLst/>
                        </a:rPr>
                        <a:t>اضافة نقاط الى الترتيب </a:t>
                      </a:r>
                      <a:r>
                        <a:rPr lang="ar-EG" sz="1800" dirty="0" err="1">
                          <a:effectLst/>
                        </a:rPr>
                        <a:t>الأفريقى</a:t>
                      </a:r>
                      <a:r>
                        <a:rPr lang="ar-EG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71" marR="95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3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6270</Words>
  <Application>Microsoft Office PowerPoint</Application>
  <PresentationFormat>عرض على الشاشة (3:4)‏</PresentationFormat>
  <Paragraphs>4544</Paragraphs>
  <Slides>36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سمة Office</vt:lpstr>
      <vt:lpstr>التقرير الفنى للبعثة</vt:lpstr>
      <vt:lpstr>برنامج العاب الدورة</vt:lpstr>
      <vt:lpstr>الألعاب التى شاركت فيها مصر </vt:lpstr>
      <vt:lpstr>أعداد اللاعبين المشاركين فى الدورة</vt:lpstr>
      <vt:lpstr>الأعمار السنية للاعبين المشاركين فى الدورة</vt:lpstr>
      <vt:lpstr>الألعاب المؤهلة لدورة الألعاب الأولمبية طوكيو 2020</vt:lpstr>
      <vt:lpstr>الألعاب المؤهلة لدورة الألعاب الأولمبية طوكيو 2020</vt:lpstr>
      <vt:lpstr>الألعاب المؤهلة لدورة الألعاب الأولمبية طوكيو 2020</vt:lpstr>
      <vt:lpstr>الألعاب المؤهلة لدورة الألعاب الأولمبية طوكيو 2020</vt:lpstr>
      <vt:lpstr>الألعاب المؤهلة لدورة الألعاب الأولمبية طوكيو 2020</vt:lpstr>
      <vt:lpstr>ميداليات الدورة</vt:lpstr>
      <vt:lpstr>ميداليات الدورة</vt:lpstr>
      <vt:lpstr>ميداليات الدورة</vt:lpstr>
      <vt:lpstr>نتائج البعثة المصرية </vt:lpstr>
      <vt:lpstr>النتائج المتوقعة للبعثة المصرية</vt:lpstr>
      <vt:lpstr>مقارنة بين أخرثلات دورات افريقية </vt:lpstr>
      <vt:lpstr>مقارنة بين الدول المشاركة  فى عدد اللاعبين  والميداليات و الألعاب </vt:lpstr>
      <vt:lpstr>مقارنة بين الدول المشاركة  فى عدد اللاعبين  والميداليات و الألعاب </vt:lpstr>
      <vt:lpstr>مقارنة بين الدول المشاركة  فى عدد اللاعبين  والميداليات و الألعاب </vt:lpstr>
      <vt:lpstr>ألعاب كانت مفاجأة فى الدورة </vt:lpstr>
      <vt:lpstr>بيـــان بإجمالى أعداد اللاعبين والرياضات المشاركة لكل دولة فى الدورة ( مرفق 1 )</vt:lpstr>
      <vt:lpstr>بيـــان بإجمالى أعداد اللاعبين والرياضات المشاركة لكل دولة فى الدورة ( مرفق 1 )</vt:lpstr>
      <vt:lpstr>بيـــان بإجمالى أعداد اللاعبين والرياضات المشاركة لكل دولة فى الدورة ( مرفق 1 )</vt:lpstr>
      <vt:lpstr>بيـــان اللاعبين المشاركين فى دورة الألعاب الأفريقية المغرب 2019( مرفق 2 )</vt:lpstr>
      <vt:lpstr>بيـــان بمتوسط الأعمار السنية للاعبين المصريين والدول الأخرى فى كل رياضة( مرفق 3 )</vt:lpstr>
      <vt:lpstr>بيـــان بإجمالى ميداليات دورة الألعاب الأفريقية المغرب 2019( مرفق 4 )</vt:lpstr>
      <vt:lpstr>بيـــان بإجمالى ميداليات التى سوف تنافس عليها مصر فى  دورة الألعاب الأفريقية المغرب 2019( مرفق 5 )</vt:lpstr>
      <vt:lpstr>بيـــان بالترتيب العام للدول المشاركة فى الدورة( مرفق 6 )</vt:lpstr>
      <vt:lpstr>بيـــان بالترتيب العام للدول المشاركة فى الدورة( مرفق 6 )</vt:lpstr>
      <vt:lpstr>بيـــان بالترتيب العام للدول المشاركة فى الدورة( مرفق 6 )</vt:lpstr>
      <vt:lpstr>بيان تفصيلى بالميداليات التى حققها اللاعبون و اللاعبات المصريين فى الدورة ( مرفق 7 )</vt:lpstr>
      <vt:lpstr>بيان الميداليات الفضة القريبة من الذهب ( مرفق 8 )</vt:lpstr>
      <vt:lpstr>نتائج مصر فى دورة الألعاب الأفريقية المغرب 2019 (مرفق 9 )</vt:lpstr>
      <vt:lpstr>مقارنة بين النتائج المحققة و النتائج المتوقعة وفقا لتحليل الشئون الفنية ( مرفق 10) </vt:lpstr>
      <vt:lpstr>مقارنة بين أخر أربع دورات أفريقية ( مرفق 11) </vt:lpstr>
      <vt:lpstr>أسماء اللاعبين الذين شاركوا فى الدورات السابقة ( مرفق 12)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تــاريـــخ الــدورات الأفـريــقـيــة </dc:title>
  <dc:creator>h</dc:creator>
  <cp:lastModifiedBy>h</cp:lastModifiedBy>
  <cp:revision>250</cp:revision>
  <cp:lastPrinted>2019-07-28T08:40:54Z</cp:lastPrinted>
  <dcterms:created xsi:type="dcterms:W3CDTF">2019-07-27T13:20:40Z</dcterms:created>
  <dcterms:modified xsi:type="dcterms:W3CDTF">2019-09-11T12:33:15Z</dcterms:modified>
</cp:coreProperties>
</file>